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diagrams/layout3.xml" ContentType="application/vnd.openxmlformats-officedocument.drawingml.diagramLayout+xml"/>
  <Override PartName="/ppt/notesSlides/notesSlide9.xml" ContentType="application/vnd.openxmlformats-officedocument.presentationml.notesSlide+xml"/>
  <Override PartName="/ppt/diagrams/data4.xml" ContentType="application/vnd.openxmlformats-officedocument.drawingml.diagramData+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256" r:id="rId2"/>
    <p:sldId id="418" r:id="rId3"/>
    <p:sldId id="431" r:id="rId4"/>
    <p:sldId id="366" r:id="rId5"/>
    <p:sldId id="410" r:id="rId6"/>
    <p:sldId id="401" r:id="rId7"/>
    <p:sldId id="436" r:id="rId8"/>
    <p:sldId id="369" r:id="rId9"/>
    <p:sldId id="433" r:id="rId10"/>
    <p:sldId id="368" r:id="rId11"/>
    <p:sldId id="371" r:id="rId12"/>
    <p:sldId id="434" r:id="rId13"/>
    <p:sldId id="421" r:id="rId14"/>
    <p:sldId id="403" r:id="rId15"/>
    <p:sldId id="381" r:id="rId16"/>
    <p:sldId id="435" r:id="rId17"/>
    <p:sldId id="422" r:id="rId18"/>
    <p:sldId id="388" r:id="rId19"/>
    <p:sldId id="437" r:id="rId20"/>
    <p:sldId id="440" r:id="rId21"/>
    <p:sldId id="423" r:id="rId22"/>
    <p:sldId id="441" r:id="rId23"/>
    <p:sldId id="442" r:id="rId24"/>
    <p:sldId id="432" r:id="rId25"/>
    <p:sldId id="425" r:id="rId26"/>
    <p:sldId id="426" r:id="rId27"/>
    <p:sldId id="392" r:id="rId28"/>
    <p:sldId id="408" r:id="rId29"/>
    <p:sldId id="443" r:id="rId30"/>
    <p:sldId id="415" r:id="rId31"/>
    <p:sldId id="413" r:id="rId32"/>
    <p:sldId id="411" r:id="rId33"/>
    <p:sldId id="417" r:id="rId34"/>
    <p:sldId id="412" r:id="rId35"/>
    <p:sldId id="416" r:id="rId36"/>
    <p:sldId id="445" r:id="rId37"/>
    <p:sldId id="439" r:id="rId3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B9E5"/>
    <a:srgbClr val="6699FF"/>
    <a:srgbClr val="0099FF"/>
    <a:srgbClr val="E5EAB4"/>
    <a:srgbClr val="E1771F"/>
    <a:srgbClr val="F947B1"/>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6190" autoAdjust="0"/>
    <p:restoredTop sz="81312" autoAdjust="0"/>
  </p:normalViewPr>
  <p:slideViewPr>
    <p:cSldViewPr>
      <p:cViewPr varScale="1">
        <p:scale>
          <a:sx n="52" d="100"/>
          <a:sy n="52" d="100"/>
        </p:scale>
        <p:origin x="-69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E:\&#25991;&#29486;&#25552;&#20379;&#32452;\2015&#24180;&#24037;&#20316;\&#32479;&#35745;&#24037;&#20316;&#12289;&#32771;&#21220;\2003&#33267;2013&#23545;&#27604;&#25968;&#25454;.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tongfang\&#26700;&#38754;\&#22823;&#20250;&#25253;&#21578;\2003&#33267;2013&#23545;&#27604;&#25968;&#25454;.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E:\&#25991;&#29486;&#25552;&#20379;&#32452;\2014&#24180;&#24037;&#20316;\&#24635;&#32467;%20&#35745;&#21010;\2014\&#25991;&#29486;&#25552;&#20379;&#32452;2014&#24180;&#19994;&#21153;&#25968;&#2545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autoTitleDeleted val="1"/>
    <c:view3D>
      <c:rAngAx val="1"/>
    </c:view3D>
    <c:plotArea>
      <c:layout/>
      <c:bar3DChart>
        <c:barDir val="col"/>
        <c:grouping val="clustered"/>
        <c:ser>
          <c:idx val="0"/>
          <c:order val="0"/>
          <c:tx>
            <c:strRef>
              <c:f>电子文献传递对比!$B$5</c:f>
              <c:strCache>
                <c:ptCount val="1"/>
                <c:pt idx="0">
                  <c:v>申请量</c:v>
                </c:pt>
              </c:strCache>
            </c:strRef>
          </c:tx>
          <c:spPr>
            <a:solidFill>
              <a:schemeClr val="accent2">
                <a:lumMod val="60000"/>
                <a:lumOff val="40000"/>
              </a:schemeClr>
            </a:solidFill>
          </c:spPr>
          <c:cat>
            <c:strRef>
              <c:f>电子文献传递对比!$C$4:$N$4</c:f>
              <c:strCache>
                <c:ptCount val="12"/>
                <c:pt idx="0">
                  <c:v>2003年</c:v>
                </c:pt>
                <c:pt idx="1">
                  <c:v>2004年</c:v>
                </c:pt>
                <c:pt idx="2">
                  <c:v>2005年</c:v>
                </c:pt>
                <c:pt idx="3">
                  <c:v>2006年</c:v>
                </c:pt>
                <c:pt idx="4">
                  <c:v>2007年</c:v>
                </c:pt>
                <c:pt idx="5">
                  <c:v>2008年</c:v>
                </c:pt>
                <c:pt idx="6">
                  <c:v>2009年</c:v>
                </c:pt>
                <c:pt idx="7">
                  <c:v>2010年</c:v>
                </c:pt>
                <c:pt idx="8">
                  <c:v>2011年</c:v>
                </c:pt>
                <c:pt idx="9">
                  <c:v>2012年</c:v>
                </c:pt>
                <c:pt idx="10">
                  <c:v>2013年</c:v>
                </c:pt>
                <c:pt idx="11">
                  <c:v>2014年</c:v>
                </c:pt>
              </c:strCache>
            </c:strRef>
          </c:cat>
          <c:val>
            <c:numRef>
              <c:f>电子文献传递对比!$C$5:$N$5</c:f>
              <c:numCache>
                <c:formatCode>General</c:formatCode>
                <c:ptCount val="12"/>
                <c:pt idx="0">
                  <c:v>37112</c:v>
                </c:pt>
                <c:pt idx="1">
                  <c:v>30389</c:v>
                </c:pt>
                <c:pt idx="2">
                  <c:v>34161</c:v>
                </c:pt>
                <c:pt idx="3">
                  <c:v>36630</c:v>
                </c:pt>
                <c:pt idx="4">
                  <c:v>41260</c:v>
                </c:pt>
                <c:pt idx="5">
                  <c:v>48631</c:v>
                </c:pt>
                <c:pt idx="6">
                  <c:v>59480</c:v>
                </c:pt>
                <c:pt idx="7">
                  <c:v>69364</c:v>
                </c:pt>
                <c:pt idx="8">
                  <c:v>59695</c:v>
                </c:pt>
                <c:pt idx="9">
                  <c:v>40938</c:v>
                </c:pt>
                <c:pt idx="10">
                  <c:v>41466</c:v>
                </c:pt>
                <c:pt idx="11">
                  <c:v>55689</c:v>
                </c:pt>
              </c:numCache>
            </c:numRef>
          </c:val>
        </c:ser>
        <c:shape val="box"/>
        <c:axId val="146363136"/>
        <c:axId val="146364672"/>
        <c:axId val="0"/>
      </c:bar3DChart>
      <c:catAx>
        <c:axId val="146363136"/>
        <c:scaling>
          <c:orientation val="minMax"/>
        </c:scaling>
        <c:axPos val="b"/>
        <c:tickLblPos val="nextTo"/>
        <c:crossAx val="146364672"/>
        <c:crosses val="autoZero"/>
        <c:auto val="1"/>
        <c:lblAlgn val="ctr"/>
        <c:lblOffset val="100"/>
      </c:catAx>
      <c:valAx>
        <c:axId val="146364672"/>
        <c:scaling>
          <c:orientation val="minMax"/>
        </c:scaling>
        <c:axPos val="l"/>
        <c:majorGridlines/>
        <c:numFmt formatCode="General" sourceLinked="1"/>
        <c:tickLblPos val="nextTo"/>
        <c:crossAx val="146363136"/>
        <c:crosses val="autoZero"/>
        <c:crossBetween val="between"/>
      </c:valAx>
    </c:plotArea>
    <c:legend>
      <c:legendPos val="r"/>
      <c:legendEntry>
        <c:idx val="0"/>
        <c:txPr>
          <a:bodyPr/>
          <a:lstStyle/>
          <a:p>
            <a:pPr>
              <a:defRPr sz="1600"/>
            </a:pPr>
            <a:endParaRPr lang="zh-CN"/>
          </a:p>
        </c:txPr>
      </c:legendEntry>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hart>
    <c:autoTitleDeleted val="1"/>
    <c:view3D>
      <c:rAngAx val="1"/>
    </c:view3D>
    <c:plotArea>
      <c:layout/>
      <c:bar3DChart>
        <c:barDir val="col"/>
        <c:grouping val="clustered"/>
        <c:ser>
          <c:idx val="0"/>
          <c:order val="0"/>
          <c:tx>
            <c:strRef>
              <c:f>Sheet3!$B$7</c:f>
              <c:strCache>
                <c:ptCount val="1"/>
                <c:pt idx="0">
                  <c:v>电子传递数量</c:v>
                </c:pt>
              </c:strCache>
            </c:strRef>
          </c:tx>
          <c:spPr>
            <a:solidFill>
              <a:schemeClr val="accent5">
                <a:lumMod val="50000"/>
              </a:schemeClr>
            </a:solidFill>
          </c:spPr>
          <c:cat>
            <c:strRef>
              <c:f>Sheet3!$C$6:$M$6</c:f>
              <c:strCache>
                <c:ptCount val="11"/>
                <c:pt idx="0">
                  <c:v>2003年</c:v>
                </c:pt>
                <c:pt idx="1">
                  <c:v>2004年</c:v>
                </c:pt>
                <c:pt idx="2">
                  <c:v>2005年</c:v>
                </c:pt>
                <c:pt idx="3">
                  <c:v>2006年</c:v>
                </c:pt>
                <c:pt idx="4">
                  <c:v>2007年</c:v>
                </c:pt>
                <c:pt idx="5">
                  <c:v>2008年</c:v>
                </c:pt>
                <c:pt idx="6">
                  <c:v>2009年</c:v>
                </c:pt>
                <c:pt idx="7">
                  <c:v>2010年</c:v>
                </c:pt>
                <c:pt idx="8">
                  <c:v>2011年</c:v>
                </c:pt>
                <c:pt idx="9">
                  <c:v>2012年</c:v>
                </c:pt>
                <c:pt idx="10">
                  <c:v>2013年</c:v>
                </c:pt>
              </c:strCache>
            </c:strRef>
          </c:cat>
          <c:val>
            <c:numRef>
              <c:f>Sheet3!$C$7:$M$7</c:f>
              <c:numCache>
                <c:formatCode>General</c:formatCode>
                <c:ptCount val="11"/>
                <c:pt idx="0">
                  <c:v>3890</c:v>
                </c:pt>
                <c:pt idx="1">
                  <c:v>2980</c:v>
                </c:pt>
                <c:pt idx="2">
                  <c:v>4861</c:v>
                </c:pt>
                <c:pt idx="3">
                  <c:v>7623</c:v>
                </c:pt>
                <c:pt idx="4">
                  <c:v>6560</c:v>
                </c:pt>
                <c:pt idx="5">
                  <c:v>9652</c:v>
                </c:pt>
                <c:pt idx="6">
                  <c:v>11032</c:v>
                </c:pt>
                <c:pt idx="7">
                  <c:v>18560</c:v>
                </c:pt>
                <c:pt idx="8">
                  <c:v>22003</c:v>
                </c:pt>
                <c:pt idx="9">
                  <c:v>20160</c:v>
                </c:pt>
                <c:pt idx="10">
                  <c:v>21709</c:v>
                </c:pt>
              </c:numCache>
            </c:numRef>
          </c:val>
        </c:ser>
        <c:shape val="box"/>
        <c:axId val="146945920"/>
        <c:axId val="146947456"/>
        <c:axId val="0"/>
      </c:bar3DChart>
      <c:catAx>
        <c:axId val="146945920"/>
        <c:scaling>
          <c:orientation val="minMax"/>
        </c:scaling>
        <c:axPos val="b"/>
        <c:tickLblPos val="nextTo"/>
        <c:crossAx val="146947456"/>
        <c:crosses val="autoZero"/>
        <c:auto val="1"/>
        <c:lblAlgn val="ctr"/>
        <c:lblOffset val="100"/>
      </c:catAx>
      <c:valAx>
        <c:axId val="146947456"/>
        <c:scaling>
          <c:orientation val="minMax"/>
        </c:scaling>
        <c:axPos val="l"/>
        <c:majorGridlines/>
        <c:numFmt formatCode="General" sourceLinked="1"/>
        <c:tickLblPos val="nextTo"/>
        <c:crossAx val="146945920"/>
        <c:crosses val="autoZero"/>
        <c:crossBetween val="between"/>
      </c:valAx>
    </c:plotArea>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chart>
    <c:view3D>
      <c:rAngAx val="1"/>
    </c:view3D>
    <c:plotArea>
      <c:layout/>
      <c:bar3DChart>
        <c:barDir val="col"/>
        <c:grouping val="clustered"/>
        <c:ser>
          <c:idx val="0"/>
          <c:order val="0"/>
          <c:spPr>
            <a:solidFill>
              <a:srgbClr val="0070C0"/>
            </a:solidFill>
          </c:spPr>
          <c:cat>
            <c:strRef>
              <c:f>CALIS!$A$3:$A$14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CALIS!$B$3:$B$14</c:f>
              <c:numCache>
                <c:formatCode>General</c:formatCode>
                <c:ptCount val="12"/>
                <c:pt idx="0">
                  <c:v>743</c:v>
                </c:pt>
                <c:pt idx="1">
                  <c:v>446</c:v>
                </c:pt>
                <c:pt idx="2">
                  <c:v>1517</c:v>
                </c:pt>
                <c:pt idx="3">
                  <c:v>1651</c:v>
                </c:pt>
                <c:pt idx="4">
                  <c:v>1356</c:v>
                </c:pt>
                <c:pt idx="5">
                  <c:v>1185</c:v>
                </c:pt>
                <c:pt idx="6">
                  <c:v>673</c:v>
                </c:pt>
                <c:pt idx="7">
                  <c:v>463</c:v>
                </c:pt>
                <c:pt idx="8">
                  <c:v>1409</c:v>
                </c:pt>
                <c:pt idx="9">
                  <c:v>1720</c:v>
                </c:pt>
                <c:pt idx="10">
                  <c:v>1768</c:v>
                </c:pt>
                <c:pt idx="11">
                  <c:v>2158</c:v>
                </c:pt>
              </c:numCache>
            </c:numRef>
          </c:val>
        </c:ser>
        <c:shape val="cylinder"/>
        <c:axId val="146976768"/>
        <c:axId val="146978304"/>
        <c:axId val="0"/>
      </c:bar3DChart>
      <c:catAx>
        <c:axId val="146976768"/>
        <c:scaling>
          <c:orientation val="minMax"/>
        </c:scaling>
        <c:axPos val="b"/>
        <c:tickLblPos val="nextTo"/>
        <c:txPr>
          <a:bodyPr/>
          <a:lstStyle/>
          <a:p>
            <a:pPr>
              <a:defRPr sz="1600"/>
            </a:pPr>
            <a:endParaRPr lang="zh-CN"/>
          </a:p>
        </c:txPr>
        <c:crossAx val="146978304"/>
        <c:crosses val="autoZero"/>
        <c:auto val="1"/>
        <c:lblAlgn val="ctr"/>
        <c:lblOffset val="100"/>
      </c:catAx>
      <c:valAx>
        <c:axId val="146978304"/>
        <c:scaling>
          <c:orientation val="minMax"/>
        </c:scaling>
        <c:axPos val="l"/>
        <c:majorGridlines/>
        <c:numFmt formatCode="General" sourceLinked="1"/>
        <c:tickLblPos val="nextTo"/>
        <c:crossAx val="146976768"/>
        <c:crosses val="autoZero"/>
        <c:crossBetween val="between"/>
      </c:valAx>
    </c:plotArea>
    <c:plotVisOnly val="1"/>
  </c:chart>
  <c:externalData r:id="rId1"/>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4C80C4-D667-48B3-8569-4168187D50A9}" type="doc">
      <dgm:prSet loTypeId="urn:microsoft.com/office/officeart/2005/8/layout/radial2" loCatId="relationship" qsTypeId="urn:microsoft.com/office/officeart/2005/8/quickstyle/3d1" qsCatId="3D" csTypeId="urn:microsoft.com/office/officeart/2005/8/colors/colorful5" csCatId="colorful" phldr="1"/>
      <dgm:spPr/>
      <dgm:t>
        <a:bodyPr/>
        <a:lstStyle/>
        <a:p>
          <a:endParaRPr lang="zh-CN" altLang="en-US"/>
        </a:p>
      </dgm:t>
    </dgm:pt>
    <dgm:pt modelId="{72118D1C-4C6C-47DE-8429-39F804A0E9A7}">
      <dgm:prSet phldrT="[文本]"/>
      <dgm:spPr/>
      <dgm:t>
        <a:bodyPr/>
        <a:lstStyle/>
        <a:p>
          <a:r>
            <a:rPr lang="zh-CN" altLang="en-US" b="1" dirty="0" smtClean="0">
              <a:solidFill>
                <a:schemeClr val="tx1"/>
              </a:solidFill>
              <a:latin typeface="幼圆" pitchFamily="49" charset="-122"/>
              <a:ea typeface="幼圆" pitchFamily="49" charset="-122"/>
            </a:rPr>
            <a:t>重庆</a:t>
          </a:r>
          <a:endParaRPr lang="en-US" altLang="zh-CN" b="1" dirty="0" smtClean="0">
            <a:solidFill>
              <a:schemeClr val="tx1"/>
            </a:solidFill>
            <a:latin typeface="幼圆" pitchFamily="49" charset="-122"/>
            <a:ea typeface="幼圆" pitchFamily="49" charset="-122"/>
          </a:endParaRPr>
        </a:p>
        <a:p>
          <a:r>
            <a:rPr lang="zh-CN" altLang="en-US" b="1" dirty="0" smtClean="0">
              <a:solidFill>
                <a:schemeClr val="tx1"/>
              </a:solidFill>
              <a:latin typeface="幼圆" pitchFamily="49" charset="-122"/>
              <a:ea typeface="幼圆" pitchFamily="49" charset="-122"/>
            </a:rPr>
            <a:t>图书馆</a:t>
          </a:r>
          <a:endParaRPr lang="zh-CN" altLang="en-US" b="1" dirty="0">
            <a:solidFill>
              <a:schemeClr val="tx1"/>
            </a:solidFill>
            <a:latin typeface="幼圆" pitchFamily="49" charset="-122"/>
            <a:ea typeface="幼圆" pitchFamily="49" charset="-122"/>
          </a:endParaRPr>
        </a:p>
      </dgm:t>
    </dgm:pt>
    <dgm:pt modelId="{5138AE79-6660-4D9F-934D-CC6C09C0F88F}" type="parTrans" cxnId="{DE440A21-AEB9-4080-AF91-3E8C752186F1}">
      <dgm:prSet/>
      <dgm:spPr/>
      <dgm:t>
        <a:bodyPr/>
        <a:lstStyle/>
        <a:p>
          <a:endParaRPr lang="zh-CN" altLang="en-US"/>
        </a:p>
      </dgm:t>
    </dgm:pt>
    <dgm:pt modelId="{A0392E43-EE69-4EA1-959A-FD0C2CDCDF5C}" type="sibTrans" cxnId="{DE440A21-AEB9-4080-AF91-3E8C752186F1}">
      <dgm:prSet/>
      <dgm:spPr/>
      <dgm:t>
        <a:bodyPr/>
        <a:lstStyle/>
        <a:p>
          <a:endParaRPr lang="zh-CN" altLang="en-US"/>
        </a:p>
      </dgm:t>
    </dgm:pt>
    <dgm:pt modelId="{49BEAEC0-0907-4680-84C2-88514C9869E2}">
      <dgm:prSet phldrT="[文本]" phldr="1"/>
      <dgm:spPr/>
      <dgm:t>
        <a:bodyPr/>
        <a:lstStyle/>
        <a:p>
          <a:endParaRPr lang="zh-CN" altLang="en-US" dirty="0"/>
        </a:p>
      </dgm:t>
    </dgm:pt>
    <dgm:pt modelId="{E84D25F8-5DB7-4C37-B85C-D864702EB92F}" type="parTrans" cxnId="{C2A6C5F5-9A66-496B-953C-208CA20F2B49}">
      <dgm:prSet/>
      <dgm:spPr/>
      <dgm:t>
        <a:bodyPr/>
        <a:lstStyle/>
        <a:p>
          <a:endParaRPr lang="zh-CN" altLang="en-US"/>
        </a:p>
      </dgm:t>
    </dgm:pt>
    <dgm:pt modelId="{61DD4CEB-C2F5-4E08-AC1D-1D07C4B82D49}" type="sibTrans" cxnId="{C2A6C5F5-9A66-496B-953C-208CA20F2B49}">
      <dgm:prSet/>
      <dgm:spPr/>
      <dgm:t>
        <a:bodyPr/>
        <a:lstStyle/>
        <a:p>
          <a:endParaRPr lang="zh-CN" altLang="en-US"/>
        </a:p>
      </dgm:t>
    </dgm:pt>
    <dgm:pt modelId="{22182C56-45E0-485B-B420-9475C85ABE5E}">
      <dgm:prSet phldrT="[文本]"/>
      <dgm:spPr>
        <a:solidFill>
          <a:srgbClr val="BFB9E5"/>
        </a:solidFill>
      </dgm:spPr>
      <dgm:t>
        <a:bodyPr/>
        <a:lstStyle/>
        <a:p>
          <a:r>
            <a:rPr lang="zh-CN" altLang="en-US" b="1" dirty="0" smtClean="0">
              <a:solidFill>
                <a:schemeClr val="tx1"/>
              </a:solidFill>
              <a:latin typeface="幼圆" pitchFamily="49" charset="-122"/>
              <a:ea typeface="幼圆" pitchFamily="49" charset="-122"/>
            </a:rPr>
            <a:t>南京</a:t>
          </a:r>
          <a:endParaRPr lang="en-US" altLang="zh-CN" b="1" dirty="0" smtClean="0">
            <a:solidFill>
              <a:schemeClr val="tx1"/>
            </a:solidFill>
            <a:latin typeface="幼圆" pitchFamily="49" charset="-122"/>
            <a:ea typeface="幼圆" pitchFamily="49" charset="-122"/>
          </a:endParaRPr>
        </a:p>
        <a:p>
          <a:r>
            <a:rPr lang="zh-CN" altLang="en-US" b="1" dirty="0" smtClean="0">
              <a:solidFill>
                <a:schemeClr val="tx1"/>
              </a:solidFill>
              <a:latin typeface="幼圆" pitchFamily="49" charset="-122"/>
              <a:ea typeface="幼圆" pitchFamily="49" charset="-122"/>
            </a:rPr>
            <a:t>图书馆</a:t>
          </a:r>
          <a:endParaRPr lang="zh-CN" altLang="en-US" b="1" dirty="0">
            <a:solidFill>
              <a:schemeClr val="tx1"/>
            </a:solidFill>
            <a:latin typeface="幼圆" pitchFamily="49" charset="-122"/>
            <a:ea typeface="幼圆" pitchFamily="49" charset="-122"/>
          </a:endParaRPr>
        </a:p>
      </dgm:t>
    </dgm:pt>
    <dgm:pt modelId="{D63A094C-C96D-40A6-A8DC-AFDFB62CF9FF}" type="parTrans" cxnId="{B2FA7016-E426-4FE0-A3CB-0969DB0A1ABF}">
      <dgm:prSet/>
      <dgm:spPr/>
      <dgm:t>
        <a:bodyPr/>
        <a:lstStyle/>
        <a:p>
          <a:endParaRPr lang="zh-CN" altLang="en-US"/>
        </a:p>
      </dgm:t>
    </dgm:pt>
    <dgm:pt modelId="{243A8139-507F-412B-A18F-785EB70C2FBD}" type="sibTrans" cxnId="{B2FA7016-E426-4FE0-A3CB-0969DB0A1ABF}">
      <dgm:prSet/>
      <dgm:spPr/>
      <dgm:t>
        <a:bodyPr/>
        <a:lstStyle/>
        <a:p>
          <a:endParaRPr lang="zh-CN" altLang="en-US"/>
        </a:p>
      </dgm:t>
    </dgm:pt>
    <dgm:pt modelId="{FEAFE77A-CC5B-4649-AA3A-79DB85709BCB}">
      <dgm:prSet phldrT="[文本]" phldr="1"/>
      <dgm:spPr/>
      <dgm:t>
        <a:bodyPr/>
        <a:lstStyle/>
        <a:p>
          <a:endParaRPr lang="zh-CN" altLang="en-US"/>
        </a:p>
      </dgm:t>
    </dgm:pt>
    <dgm:pt modelId="{711D3FCC-69D8-4224-9DE5-BA32C3FAD3C2}" type="parTrans" cxnId="{8667E9D7-C86B-473F-8318-DB7E977834EA}">
      <dgm:prSet/>
      <dgm:spPr/>
      <dgm:t>
        <a:bodyPr/>
        <a:lstStyle/>
        <a:p>
          <a:endParaRPr lang="zh-CN" altLang="en-US"/>
        </a:p>
      </dgm:t>
    </dgm:pt>
    <dgm:pt modelId="{A24CF5AE-6076-4A7D-8E29-107DB65EC102}" type="sibTrans" cxnId="{8667E9D7-C86B-473F-8318-DB7E977834EA}">
      <dgm:prSet/>
      <dgm:spPr/>
      <dgm:t>
        <a:bodyPr/>
        <a:lstStyle/>
        <a:p>
          <a:endParaRPr lang="zh-CN" altLang="en-US"/>
        </a:p>
      </dgm:t>
    </dgm:pt>
    <dgm:pt modelId="{CA727CA5-6485-48E6-87CB-8558614D1CFC}">
      <dgm:prSet phldrT="[文本]" phldr="1"/>
      <dgm:spPr/>
      <dgm:t>
        <a:bodyPr/>
        <a:lstStyle/>
        <a:p>
          <a:endParaRPr lang="zh-CN" altLang="en-US"/>
        </a:p>
      </dgm:t>
    </dgm:pt>
    <dgm:pt modelId="{64A37666-031F-422D-8A46-EDD503CA04A3}" type="parTrans" cxnId="{DFA520D8-1F28-4AAA-9FC6-66C82679F5BD}">
      <dgm:prSet/>
      <dgm:spPr/>
      <dgm:t>
        <a:bodyPr/>
        <a:lstStyle/>
        <a:p>
          <a:endParaRPr lang="zh-CN" altLang="en-US"/>
        </a:p>
      </dgm:t>
    </dgm:pt>
    <dgm:pt modelId="{516AF5CA-D51F-4092-8D4B-FF60C7BFED5C}" type="sibTrans" cxnId="{DFA520D8-1F28-4AAA-9FC6-66C82679F5BD}">
      <dgm:prSet/>
      <dgm:spPr/>
      <dgm:t>
        <a:bodyPr/>
        <a:lstStyle/>
        <a:p>
          <a:endParaRPr lang="zh-CN" altLang="en-US"/>
        </a:p>
      </dgm:t>
    </dgm:pt>
    <dgm:pt modelId="{ECD91867-6F99-4794-8011-98DC1A486B6B}">
      <dgm:prSet phldrT="[文本]"/>
      <dgm:spPr>
        <a:solidFill>
          <a:srgbClr val="00B0F0"/>
        </a:solidFill>
      </dgm:spPr>
      <dgm:t>
        <a:bodyPr/>
        <a:lstStyle/>
        <a:p>
          <a:r>
            <a:rPr lang="zh-CN" altLang="en-US" b="1" dirty="0" smtClean="0">
              <a:solidFill>
                <a:schemeClr val="tx1"/>
              </a:solidFill>
              <a:latin typeface="幼圆" pitchFamily="49" charset="-122"/>
              <a:ea typeface="幼圆" pitchFamily="49" charset="-122"/>
            </a:rPr>
            <a:t>福建省图书馆</a:t>
          </a:r>
          <a:endParaRPr lang="zh-CN" altLang="en-US" b="1" dirty="0">
            <a:solidFill>
              <a:schemeClr val="tx1"/>
            </a:solidFill>
            <a:latin typeface="幼圆" pitchFamily="49" charset="-122"/>
            <a:ea typeface="幼圆" pitchFamily="49" charset="-122"/>
          </a:endParaRPr>
        </a:p>
      </dgm:t>
    </dgm:pt>
    <dgm:pt modelId="{84F5179C-6827-4778-A090-F2CA3281A27D}" type="parTrans" cxnId="{8E859A46-BA1F-4511-8AC4-6A9951161981}">
      <dgm:prSet/>
      <dgm:spPr/>
      <dgm:t>
        <a:bodyPr/>
        <a:lstStyle/>
        <a:p>
          <a:endParaRPr lang="zh-CN" altLang="en-US"/>
        </a:p>
      </dgm:t>
    </dgm:pt>
    <dgm:pt modelId="{DE47FD81-C748-434B-8C3F-A280A0A8423F}" type="sibTrans" cxnId="{8E859A46-BA1F-4511-8AC4-6A9951161981}">
      <dgm:prSet/>
      <dgm:spPr/>
      <dgm:t>
        <a:bodyPr/>
        <a:lstStyle/>
        <a:p>
          <a:endParaRPr lang="zh-CN" altLang="en-US"/>
        </a:p>
      </dgm:t>
    </dgm:pt>
    <dgm:pt modelId="{0C1508EC-BAEB-4BE4-A499-BAAC9F751B04}">
      <dgm:prSet phldrT="[文本]" phldr="1"/>
      <dgm:spPr/>
      <dgm:t>
        <a:bodyPr/>
        <a:lstStyle/>
        <a:p>
          <a:endParaRPr lang="zh-CN" altLang="en-US"/>
        </a:p>
      </dgm:t>
    </dgm:pt>
    <dgm:pt modelId="{C1B3928A-F27A-4CBE-A856-AD8510675307}" type="parTrans" cxnId="{B945EE48-A39E-42AF-8814-86F0BE4CA9F9}">
      <dgm:prSet/>
      <dgm:spPr/>
      <dgm:t>
        <a:bodyPr/>
        <a:lstStyle/>
        <a:p>
          <a:endParaRPr lang="zh-CN" altLang="en-US"/>
        </a:p>
      </dgm:t>
    </dgm:pt>
    <dgm:pt modelId="{818604FD-5B9C-4A14-9A53-E0DD5FE5CA98}" type="sibTrans" cxnId="{B945EE48-A39E-42AF-8814-86F0BE4CA9F9}">
      <dgm:prSet/>
      <dgm:spPr/>
      <dgm:t>
        <a:bodyPr/>
        <a:lstStyle/>
        <a:p>
          <a:endParaRPr lang="zh-CN" altLang="en-US"/>
        </a:p>
      </dgm:t>
    </dgm:pt>
    <dgm:pt modelId="{63841067-0E26-4511-9D92-7BAAA5B57C12}">
      <dgm:prSet phldrT="[文本]" phldr="1"/>
      <dgm:spPr/>
      <dgm:t>
        <a:bodyPr/>
        <a:lstStyle/>
        <a:p>
          <a:endParaRPr lang="zh-CN" altLang="en-US" dirty="0"/>
        </a:p>
      </dgm:t>
    </dgm:pt>
    <dgm:pt modelId="{AD0BD4B2-AD78-4E9E-855A-EB77FF0ED0CB}" type="parTrans" cxnId="{A8CC979C-0B8F-49E4-B168-E8F0958693AC}">
      <dgm:prSet/>
      <dgm:spPr/>
      <dgm:t>
        <a:bodyPr/>
        <a:lstStyle/>
        <a:p>
          <a:endParaRPr lang="zh-CN" altLang="en-US"/>
        </a:p>
      </dgm:t>
    </dgm:pt>
    <dgm:pt modelId="{56A6902E-3AF1-4E39-B315-F9F5A8279F7A}" type="sibTrans" cxnId="{A8CC979C-0B8F-49E4-B168-E8F0958693AC}">
      <dgm:prSet/>
      <dgm:spPr/>
      <dgm:t>
        <a:bodyPr/>
        <a:lstStyle/>
        <a:p>
          <a:endParaRPr lang="zh-CN" altLang="en-US"/>
        </a:p>
      </dgm:t>
    </dgm:pt>
    <dgm:pt modelId="{C8092649-2AFB-4B6E-993D-6F2158936A14}">
      <dgm:prSet/>
      <dgm:spPr/>
      <dgm:t>
        <a:bodyPr/>
        <a:lstStyle/>
        <a:p>
          <a:r>
            <a:rPr lang="en-US" altLang="zh-CN" dirty="0" smtClean="0">
              <a:latin typeface="宋体"/>
              <a:ea typeface="宋体"/>
            </a:rPr>
            <a:t>﹍﹍﹍</a:t>
          </a:r>
          <a:endParaRPr lang="zh-CN" altLang="en-US" dirty="0"/>
        </a:p>
      </dgm:t>
    </dgm:pt>
    <dgm:pt modelId="{BC0770AB-0255-4A70-88B4-81198AF8E652}" type="parTrans" cxnId="{82EBED62-FD9D-430F-BB5A-302D8D12DF36}">
      <dgm:prSet/>
      <dgm:spPr/>
      <dgm:t>
        <a:bodyPr/>
        <a:lstStyle/>
        <a:p>
          <a:endParaRPr lang="zh-CN" altLang="en-US"/>
        </a:p>
      </dgm:t>
    </dgm:pt>
    <dgm:pt modelId="{247D6388-76E1-4B7B-BE76-0D201905C03F}" type="sibTrans" cxnId="{82EBED62-FD9D-430F-BB5A-302D8D12DF36}">
      <dgm:prSet/>
      <dgm:spPr/>
      <dgm:t>
        <a:bodyPr/>
        <a:lstStyle/>
        <a:p>
          <a:endParaRPr lang="zh-CN" altLang="en-US"/>
        </a:p>
      </dgm:t>
    </dgm:pt>
    <dgm:pt modelId="{D926DD12-6740-4A64-AF5F-4AE553838705}" type="pres">
      <dgm:prSet presAssocID="{DB4C80C4-D667-48B3-8569-4168187D50A9}" presName="composite" presStyleCnt="0">
        <dgm:presLayoutVars>
          <dgm:chMax val="5"/>
          <dgm:dir/>
          <dgm:animLvl val="ctr"/>
          <dgm:resizeHandles val="exact"/>
        </dgm:presLayoutVars>
      </dgm:prSet>
      <dgm:spPr/>
      <dgm:t>
        <a:bodyPr/>
        <a:lstStyle/>
        <a:p>
          <a:endParaRPr lang="zh-CN" altLang="en-US"/>
        </a:p>
      </dgm:t>
    </dgm:pt>
    <dgm:pt modelId="{8BB4CDB8-7F75-4FEE-ABAC-554EDFD84E2C}" type="pres">
      <dgm:prSet presAssocID="{DB4C80C4-D667-48B3-8569-4168187D50A9}" presName="cycle" presStyleCnt="0"/>
      <dgm:spPr/>
    </dgm:pt>
    <dgm:pt modelId="{94D357FB-FDBA-41D5-96FF-C0940E087D2F}" type="pres">
      <dgm:prSet presAssocID="{DB4C80C4-D667-48B3-8569-4168187D50A9}" presName="centerShape" presStyleCnt="0"/>
      <dgm:spPr/>
    </dgm:pt>
    <dgm:pt modelId="{DC438D71-5CC6-407F-BC69-224ACD77FC65}" type="pres">
      <dgm:prSet presAssocID="{DB4C80C4-D667-48B3-8569-4168187D50A9}" presName="connSite" presStyleLbl="node1" presStyleIdx="0" presStyleCnt="5"/>
      <dgm:spPr/>
    </dgm:pt>
    <dgm:pt modelId="{923F1F07-BFB0-4BB1-9CD2-6625A11857F5}" type="pres">
      <dgm:prSet presAssocID="{DB4C80C4-D667-48B3-8569-4168187D50A9}" presName="visible" presStyleLbl="node1" presStyleIdx="0" presStyleCnt="5" custScaleX="81698" custScaleY="70350"/>
      <dgm:spPr/>
    </dgm:pt>
    <dgm:pt modelId="{DBDFBD30-5858-4AC3-B514-ECD321ADBF80}" type="pres">
      <dgm:prSet presAssocID="{5138AE79-6660-4D9F-934D-CC6C09C0F88F}" presName="Name25" presStyleLbl="parChTrans1D1" presStyleIdx="0" presStyleCnt="4"/>
      <dgm:spPr/>
      <dgm:t>
        <a:bodyPr/>
        <a:lstStyle/>
        <a:p>
          <a:endParaRPr lang="zh-CN" altLang="en-US"/>
        </a:p>
      </dgm:t>
    </dgm:pt>
    <dgm:pt modelId="{43D3057E-D865-4CD2-813E-B92BF07D7244}" type="pres">
      <dgm:prSet presAssocID="{72118D1C-4C6C-47DE-8429-39F804A0E9A7}" presName="node" presStyleCnt="0"/>
      <dgm:spPr/>
    </dgm:pt>
    <dgm:pt modelId="{70EB7CB0-CA28-4B64-B2E6-B7918CD9014C}" type="pres">
      <dgm:prSet presAssocID="{72118D1C-4C6C-47DE-8429-39F804A0E9A7}" presName="parentNode" presStyleLbl="node1" presStyleIdx="1" presStyleCnt="5">
        <dgm:presLayoutVars>
          <dgm:chMax val="1"/>
          <dgm:bulletEnabled val="1"/>
        </dgm:presLayoutVars>
      </dgm:prSet>
      <dgm:spPr/>
      <dgm:t>
        <a:bodyPr/>
        <a:lstStyle/>
        <a:p>
          <a:endParaRPr lang="zh-CN" altLang="en-US"/>
        </a:p>
      </dgm:t>
    </dgm:pt>
    <dgm:pt modelId="{0D10B795-1519-4A6F-B253-9BE8D80EA3DA}" type="pres">
      <dgm:prSet presAssocID="{72118D1C-4C6C-47DE-8429-39F804A0E9A7}" presName="childNode" presStyleLbl="revTx" presStyleIdx="0" presStyleCnt="3">
        <dgm:presLayoutVars>
          <dgm:bulletEnabled val="1"/>
        </dgm:presLayoutVars>
      </dgm:prSet>
      <dgm:spPr/>
      <dgm:t>
        <a:bodyPr/>
        <a:lstStyle/>
        <a:p>
          <a:endParaRPr lang="zh-CN" altLang="en-US"/>
        </a:p>
      </dgm:t>
    </dgm:pt>
    <dgm:pt modelId="{B3CB91B2-FB3A-4A2B-814E-3043D4050F45}" type="pres">
      <dgm:prSet presAssocID="{D63A094C-C96D-40A6-A8DC-AFDFB62CF9FF}" presName="Name25" presStyleLbl="parChTrans1D1" presStyleIdx="1" presStyleCnt="4"/>
      <dgm:spPr/>
      <dgm:t>
        <a:bodyPr/>
        <a:lstStyle/>
        <a:p>
          <a:endParaRPr lang="zh-CN" altLang="en-US"/>
        </a:p>
      </dgm:t>
    </dgm:pt>
    <dgm:pt modelId="{827B4E2E-BAB5-4693-8848-5DA7F68DCD52}" type="pres">
      <dgm:prSet presAssocID="{22182C56-45E0-485B-B420-9475C85ABE5E}" presName="node" presStyleCnt="0"/>
      <dgm:spPr/>
    </dgm:pt>
    <dgm:pt modelId="{E79FCF48-BB08-4468-9A9D-824A8C783E6F}" type="pres">
      <dgm:prSet presAssocID="{22182C56-45E0-485B-B420-9475C85ABE5E}" presName="parentNode" presStyleLbl="node1" presStyleIdx="2" presStyleCnt="5">
        <dgm:presLayoutVars>
          <dgm:chMax val="1"/>
          <dgm:bulletEnabled val="1"/>
        </dgm:presLayoutVars>
      </dgm:prSet>
      <dgm:spPr/>
      <dgm:t>
        <a:bodyPr/>
        <a:lstStyle/>
        <a:p>
          <a:endParaRPr lang="zh-CN" altLang="en-US"/>
        </a:p>
      </dgm:t>
    </dgm:pt>
    <dgm:pt modelId="{93F3A939-295F-46C0-8849-68CCE67096CE}" type="pres">
      <dgm:prSet presAssocID="{22182C56-45E0-485B-B420-9475C85ABE5E}" presName="childNode" presStyleLbl="revTx" presStyleIdx="1" presStyleCnt="3">
        <dgm:presLayoutVars>
          <dgm:bulletEnabled val="1"/>
        </dgm:presLayoutVars>
      </dgm:prSet>
      <dgm:spPr/>
      <dgm:t>
        <a:bodyPr/>
        <a:lstStyle/>
        <a:p>
          <a:endParaRPr lang="zh-CN" altLang="en-US"/>
        </a:p>
      </dgm:t>
    </dgm:pt>
    <dgm:pt modelId="{2E618447-CA9E-4742-8BF2-DF97243AB7E9}" type="pres">
      <dgm:prSet presAssocID="{84F5179C-6827-4778-A090-F2CA3281A27D}" presName="Name25" presStyleLbl="parChTrans1D1" presStyleIdx="2" presStyleCnt="4"/>
      <dgm:spPr/>
      <dgm:t>
        <a:bodyPr/>
        <a:lstStyle/>
        <a:p>
          <a:endParaRPr lang="zh-CN" altLang="en-US"/>
        </a:p>
      </dgm:t>
    </dgm:pt>
    <dgm:pt modelId="{9723E139-594B-4FDA-AD16-0AEC88DF2534}" type="pres">
      <dgm:prSet presAssocID="{ECD91867-6F99-4794-8011-98DC1A486B6B}" presName="node" presStyleCnt="0"/>
      <dgm:spPr/>
    </dgm:pt>
    <dgm:pt modelId="{18A5AE10-8696-4282-A93E-70491626EA5C}" type="pres">
      <dgm:prSet presAssocID="{ECD91867-6F99-4794-8011-98DC1A486B6B}" presName="parentNode" presStyleLbl="node1" presStyleIdx="3" presStyleCnt="5">
        <dgm:presLayoutVars>
          <dgm:chMax val="1"/>
          <dgm:bulletEnabled val="1"/>
        </dgm:presLayoutVars>
      </dgm:prSet>
      <dgm:spPr/>
      <dgm:t>
        <a:bodyPr/>
        <a:lstStyle/>
        <a:p>
          <a:endParaRPr lang="zh-CN" altLang="en-US"/>
        </a:p>
      </dgm:t>
    </dgm:pt>
    <dgm:pt modelId="{92B9F837-6731-45D4-A704-6984F84C3314}" type="pres">
      <dgm:prSet presAssocID="{ECD91867-6F99-4794-8011-98DC1A486B6B}" presName="childNode" presStyleLbl="revTx" presStyleIdx="2" presStyleCnt="3">
        <dgm:presLayoutVars>
          <dgm:bulletEnabled val="1"/>
        </dgm:presLayoutVars>
      </dgm:prSet>
      <dgm:spPr/>
      <dgm:t>
        <a:bodyPr/>
        <a:lstStyle/>
        <a:p>
          <a:endParaRPr lang="zh-CN" altLang="en-US"/>
        </a:p>
      </dgm:t>
    </dgm:pt>
    <dgm:pt modelId="{4B11A3F2-EB55-4C6A-802F-E71C5371C251}" type="pres">
      <dgm:prSet presAssocID="{BC0770AB-0255-4A70-88B4-81198AF8E652}" presName="Name25" presStyleLbl="parChTrans1D1" presStyleIdx="3" presStyleCnt="4"/>
      <dgm:spPr/>
      <dgm:t>
        <a:bodyPr/>
        <a:lstStyle/>
        <a:p>
          <a:endParaRPr lang="zh-CN" altLang="en-US"/>
        </a:p>
      </dgm:t>
    </dgm:pt>
    <dgm:pt modelId="{EA5F0A08-2269-492A-86BE-642701BEFFD1}" type="pres">
      <dgm:prSet presAssocID="{C8092649-2AFB-4B6E-993D-6F2158936A14}" presName="node" presStyleCnt="0"/>
      <dgm:spPr/>
    </dgm:pt>
    <dgm:pt modelId="{9B0B2D7B-BFB7-4F79-AE65-9733C011C3C9}" type="pres">
      <dgm:prSet presAssocID="{C8092649-2AFB-4B6E-993D-6F2158936A14}" presName="parentNode" presStyleLbl="node1" presStyleIdx="4" presStyleCnt="5">
        <dgm:presLayoutVars>
          <dgm:chMax val="1"/>
          <dgm:bulletEnabled val="1"/>
        </dgm:presLayoutVars>
      </dgm:prSet>
      <dgm:spPr/>
      <dgm:t>
        <a:bodyPr/>
        <a:lstStyle/>
        <a:p>
          <a:endParaRPr lang="zh-CN" altLang="en-US"/>
        </a:p>
      </dgm:t>
    </dgm:pt>
    <dgm:pt modelId="{B4E05266-A826-4284-ACF9-DA965989E877}" type="pres">
      <dgm:prSet presAssocID="{C8092649-2AFB-4B6E-993D-6F2158936A14}" presName="childNode" presStyleLbl="revTx" presStyleIdx="2" presStyleCnt="3">
        <dgm:presLayoutVars>
          <dgm:bulletEnabled val="1"/>
        </dgm:presLayoutVars>
      </dgm:prSet>
      <dgm:spPr/>
    </dgm:pt>
  </dgm:ptLst>
  <dgm:cxnLst>
    <dgm:cxn modelId="{182D0CD6-0E93-4D13-9E28-9AA08429D260}" type="presOf" srcId="{63841067-0E26-4511-9D92-7BAAA5B57C12}" destId="{92B9F837-6731-45D4-A704-6984F84C3314}" srcOrd="0" destOrd="1" presId="urn:microsoft.com/office/officeart/2005/8/layout/radial2"/>
    <dgm:cxn modelId="{06AC2184-9B01-4848-84B6-99259CA7E9BD}" type="presOf" srcId="{BC0770AB-0255-4A70-88B4-81198AF8E652}" destId="{4B11A3F2-EB55-4C6A-802F-E71C5371C251}" srcOrd="0" destOrd="0" presId="urn:microsoft.com/office/officeart/2005/8/layout/radial2"/>
    <dgm:cxn modelId="{E55DE06A-9240-4AFF-B358-5A79621F61B5}" type="presOf" srcId="{49BEAEC0-0907-4680-84C2-88514C9869E2}" destId="{0D10B795-1519-4A6F-B253-9BE8D80EA3DA}" srcOrd="0" destOrd="0" presId="urn:microsoft.com/office/officeart/2005/8/layout/radial2"/>
    <dgm:cxn modelId="{06ED06A1-C4E8-4DCD-9403-E75A8617E5E3}" type="presOf" srcId="{C8092649-2AFB-4B6E-993D-6F2158936A14}" destId="{9B0B2D7B-BFB7-4F79-AE65-9733C011C3C9}" srcOrd="0" destOrd="0" presId="urn:microsoft.com/office/officeart/2005/8/layout/radial2"/>
    <dgm:cxn modelId="{F39658BD-76D0-4511-85D2-0C8485CBEC74}" type="presOf" srcId="{22182C56-45E0-485B-B420-9475C85ABE5E}" destId="{E79FCF48-BB08-4468-9A9D-824A8C783E6F}" srcOrd="0" destOrd="0" presId="urn:microsoft.com/office/officeart/2005/8/layout/radial2"/>
    <dgm:cxn modelId="{8B8C6B87-54CB-45AB-B6AF-46EFE161D3D4}" type="presOf" srcId="{D63A094C-C96D-40A6-A8DC-AFDFB62CF9FF}" destId="{B3CB91B2-FB3A-4A2B-814E-3043D4050F45}" srcOrd="0" destOrd="0" presId="urn:microsoft.com/office/officeart/2005/8/layout/radial2"/>
    <dgm:cxn modelId="{C3FD7DAC-7FE8-4634-83D0-6147AB861236}" type="presOf" srcId="{FEAFE77A-CC5B-4649-AA3A-79DB85709BCB}" destId="{93F3A939-295F-46C0-8849-68CCE67096CE}" srcOrd="0" destOrd="0" presId="urn:microsoft.com/office/officeart/2005/8/layout/radial2"/>
    <dgm:cxn modelId="{E5DADB0A-2AF1-4602-973A-3AB29DEE50A0}" type="presOf" srcId="{CA727CA5-6485-48E6-87CB-8558614D1CFC}" destId="{93F3A939-295F-46C0-8849-68CCE67096CE}" srcOrd="0" destOrd="1" presId="urn:microsoft.com/office/officeart/2005/8/layout/radial2"/>
    <dgm:cxn modelId="{DAF26E3A-2B4C-4652-9771-1BB6AFA68B9A}" type="presOf" srcId="{72118D1C-4C6C-47DE-8429-39F804A0E9A7}" destId="{70EB7CB0-CA28-4B64-B2E6-B7918CD9014C}" srcOrd="0" destOrd="0" presId="urn:microsoft.com/office/officeart/2005/8/layout/radial2"/>
    <dgm:cxn modelId="{8E859A46-BA1F-4511-8AC4-6A9951161981}" srcId="{DB4C80C4-D667-48B3-8569-4168187D50A9}" destId="{ECD91867-6F99-4794-8011-98DC1A486B6B}" srcOrd="2" destOrd="0" parTransId="{84F5179C-6827-4778-A090-F2CA3281A27D}" sibTransId="{DE47FD81-C748-434B-8C3F-A280A0A8423F}"/>
    <dgm:cxn modelId="{82EBED62-FD9D-430F-BB5A-302D8D12DF36}" srcId="{DB4C80C4-D667-48B3-8569-4168187D50A9}" destId="{C8092649-2AFB-4B6E-993D-6F2158936A14}" srcOrd="3" destOrd="0" parTransId="{BC0770AB-0255-4A70-88B4-81198AF8E652}" sibTransId="{247D6388-76E1-4B7B-BE76-0D201905C03F}"/>
    <dgm:cxn modelId="{247CD11F-2D64-4A7F-8496-F92597DF2434}" type="presOf" srcId="{DB4C80C4-D667-48B3-8569-4168187D50A9}" destId="{D926DD12-6740-4A64-AF5F-4AE553838705}" srcOrd="0" destOrd="0" presId="urn:microsoft.com/office/officeart/2005/8/layout/radial2"/>
    <dgm:cxn modelId="{8667E9D7-C86B-473F-8318-DB7E977834EA}" srcId="{22182C56-45E0-485B-B420-9475C85ABE5E}" destId="{FEAFE77A-CC5B-4649-AA3A-79DB85709BCB}" srcOrd="0" destOrd="0" parTransId="{711D3FCC-69D8-4224-9DE5-BA32C3FAD3C2}" sibTransId="{A24CF5AE-6076-4A7D-8E29-107DB65EC102}"/>
    <dgm:cxn modelId="{B945EE48-A39E-42AF-8814-86F0BE4CA9F9}" srcId="{ECD91867-6F99-4794-8011-98DC1A486B6B}" destId="{0C1508EC-BAEB-4BE4-A499-BAAC9F751B04}" srcOrd="0" destOrd="0" parTransId="{C1B3928A-F27A-4CBE-A856-AD8510675307}" sibTransId="{818604FD-5B9C-4A14-9A53-E0DD5FE5CA98}"/>
    <dgm:cxn modelId="{C2A6C5F5-9A66-496B-953C-208CA20F2B49}" srcId="{72118D1C-4C6C-47DE-8429-39F804A0E9A7}" destId="{49BEAEC0-0907-4680-84C2-88514C9869E2}" srcOrd="0" destOrd="0" parTransId="{E84D25F8-5DB7-4C37-B85C-D864702EB92F}" sibTransId="{61DD4CEB-C2F5-4E08-AC1D-1D07C4B82D49}"/>
    <dgm:cxn modelId="{DFA520D8-1F28-4AAA-9FC6-66C82679F5BD}" srcId="{22182C56-45E0-485B-B420-9475C85ABE5E}" destId="{CA727CA5-6485-48E6-87CB-8558614D1CFC}" srcOrd="1" destOrd="0" parTransId="{64A37666-031F-422D-8A46-EDD503CA04A3}" sibTransId="{516AF5CA-D51F-4092-8D4B-FF60C7BFED5C}"/>
    <dgm:cxn modelId="{A8CC979C-0B8F-49E4-B168-E8F0958693AC}" srcId="{ECD91867-6F99-4794-8011-98DC1A486B6B}" destId="{63841067-0E26-4511-9D92-7BAAA5B57C12}" srcOrd="1" destOrd="0" parTransId="{AD0BD4B2-AD78-4E9E-855A-EB77FF0ED0CB}" sibTransId="{56A6902E-3AF1-4E39-B315-F9F5A8279F7A}"/>
    <dgm:cxn modelId="{96E4BB1F-E4D3-4B44-A5A5-55E875DF699E}" type="presOf" srcId="{84F5179C-6827-4778-A090-F2CA3281A27D}" destId="{2E618447-CA9E-4742-8BF2-DF97243AB7E9}" srcOrd="0" destOrd="0" presId="urn:microsoft.com/office/officeart/2005/8/layout/radial2"/>
    <dgm:cxn modelId="{6529048F-0D0C-49F9-89BF-AA6CB89522EC}" type="presOf" srcId="{0C1508EC-BAEB-4BE4-A499-BAAC9F751B04}" destId="{92B9F837-6731-45D4-A704-6984F84C3314}" srcOrd="0" destOrd="0" presId="urn:microsoft.com/office/officeart/2005/8/layout/radial2"/>
    <dgm:cxn modelId="{DE440A21-AEB9-4080-AF91-3E8C752186F1}" srcId="{DB4C80C4-D667-48B3-8569-4168187D50A9}" destId="{72118D1C-4C6C-47DE-8429-39F804A0E9A7}" srcOrd="0" destOrd="0" parTransId="{5138AE79-6660-4D9F-934D-CC6C09C0F88F}" sibTransId="{A0392E43-EE69-4EA1-959A-FD0C2CDCDF5C}"/>
    <dgm:cxn modelId="{5FC5F73C-E53A-445A-95A9-F5687B64203A}" type="presOf" srcId="{ECD91867-6F99-4794-8011-98DC1A486B6B}" destId="{18A5AE10-8696-4282-A93E-70491626EA5C}" srcOrd="0" destOrd="0" presId="urn:microsoft.com/office/officeart/2005/8/layout/radial2"/>
    <dgm:cxn modelId="{B2FA7016-E426-4FE0-A3CB-0969DB0A1ABF}" srcId="{DB4C80C4-D667-48B3-8569-4168187D50A9}" destId="{22182C56-45E0-485B-B420-9475C85ABE5E}" srcOrd="1" destOrd="0" parTransId="{D63A094C-C96D-40A6-A8DC-AFDFB62CF9FF}" sibTransId="{243A8139-507F-412B-A18F-785EB70C2FBD}"/>
    <dgm:cxn modelId="{6DF5B7F6-2B3F-4D94-A408-262597B38848}" type="presOf" srcId="{5138AE79-6660-4D9F-934D-CC6C09C0F88F}" destId="{DBDFBD30-5858-4AC3-B514-ECD321ADBF80}" srcOrd="0" destOrd="0" presId="urn:microsoft.com/office/officeart/2005/8/layout/radial2"/>
    <dgm:cxn modelId="{3608E8EC-26D5-446B-ACFE-6A70EA62C899}" type="presParOf" srcId="{D926DD12-6740-4A64-AF5F-4AE553838705}" destId="{8BB4CDB8-7F75-4FEE-ABAC-554EDFD84E2C}" srcOrd="0" destOrd="0" presId="urn:microsoft.com/office/officeart/2005/8/layout/radial2"/>
    <dgm:cxn modelId="{50D4BA9C-EE02-4DE8-BEB5-F46B6EA564F1}" type="presParOf" srcId="{8BB4CDB8-7F75-4FEE-ABAC-554EDFD84E2C}" destId="{94D357FB-FDBA-41D5-96FF-C0940E087D2F}" srcOrd="0" destOrd="0" presId="urn:microsoft.com/office/officeart/2005/8/layout/radial2"/>
    <dgm:cxn modelId="{0FCC3D0A-F945-46D6-B18E-DC6BBAE0F3CA}" type="presParOf" srcId="{94D357FB-FDBA-41D5-96FF-C0940E087D2F}" destId="{DC438D71-5CC6-407F-BC69-224ACD77FC65}" srcOrd="0" destOrd="0" presId="urn:microsoft.com/office/officeart/2005/8/layout/radial2"/>
    <dgm:cxn modelId="{A40693D0-59EB-48F1-8E5D-A7292BCB1B93}" type="presParOf" srcId="{94D357FB-FDBA-41D5-96FF-C0940E087D2F}" destId="{923F1F07-BFB0-4BB1-9CD2-6625A11857F5}" srcOrd="1" destOrd="0" presId="urn:microsoft.com/office/officeart/2005/8/layout/radial2"/>
    <dgm:cxn modelId="{C0A0F2B2-A370-4AAF-BFA2-DBB2240C5448}" type="presParOf" srcId="{8BB4CDB8-7F75-4FEE-ABAC-554EDFD84E2C}" destId="{DBDFBD30-5858-4AC3-B514-ECD321ADBF80}" srcOrd="1" destOrd="0" presId="urn:microsoft.com/office/officeart/2005/8/layout/radial2"/>
    <dgm:cxn modelId="{BC18237E-6104-4C33-BA1D-3B085B83A344}" type="presParOf" srcId="{8BB4CDB8-7F75-4FEE-ABAC-554EDFD84E2C}" destId="{43D3057E-D865-4CD2-813E-B92BF07D7244}" srcOrd="2" destOrd="0" presId="urn:microsoft.com/office/officeart/2005/8/layout/radial2"/>
    <dgm:cxn modelId="{B5A3AEC8-BF9C-4E15-9DE4-7F4873087FF7}" type="presParOf" srcId="{43D3057E-D865-4CD2-813E-B92BF07D7244}" destId="{70EB7CB0-CA28-4B64-B2E6-B7918CD9014C}" srcOrd="0" destOrd="0" presId="urn:microsoft.com/office/officeart/2005/8/layout/radial2"/>
    <dgm:cxn modelId="{8601A082-6245-402E-89B6-809A7C749472}" type="presParOf" srcId="{43D3057E-D865-4CD2-813E-B92BF07D7244}" destId="{0D10B795-1519-4A6F-B253-9BE8D80EA3DA}" srcOrd="1" destOrd="0" presId="urn:microsoft.com/office/officeart/2005/8/layout/radial2"/>
    <dgm:cxn modelId="{E1767A88-0FEA-4FB4-8F91-78A808BFDA02}" type="presParOf" srcId="{8BB4CDB8-7F75-4FEE-ABAC-554EDFD84E2C}" destId="{B3CB91B2-FB3A-4A2B-814E-3043D4050F45}" srcOrd="3" destOrd="0" presId="urn:microsoft.com/office/officeart/2005/8/layout/radial2"/>
    <dgm:cxn modelId="{9FFD992E-2206-4009-B239-DF7C9C691CED}" type="presParOf" srcId="{8BB4CDB8-7F75-4FEE-ABAC-554EDFD84E2C}" destId="{827B4E2E-BAB5-4693-8848-5DA7F68DCD52}" srcOrd="4" destOrd="0" presId="urn:microsoft.com/office/officeart/2005/8/layout/radial2"/>
    <dgm:cxn modelId="{51A49FEA-E63F-4E0F-A4EB-B5321CCCADFE}" type="presParOf" srcId="{827B4E2E-BAB5-4693-8848-5DA7F68DCD52}" destId="{E79FCF48-BB08-4468-9A9D-824A8C783E6F}" srcOrd="0" destOrd="0" presId="urn:microsoft.com/office/officeart/2005/8/layout/radial2"/>
    <dgm:cxn modelId="{497B91C3-301F-47BB-B032-7CC1D7A46F3C}" type="presParOf" srcId="{827B4E2E-BAB5-4693-8848-5DA7F68DCD52}" destId="{93F3A939-295F-46C0-8849-68CCE67096CE}" srcOrd="1" destOrd="0" presId="urn:microsoft.com/office/officeart/2005/8/layout/radial2"/>
    <dgm:cxn modelId="{07DD9B09-4AAD-4855-8EDA-1172827BD856}" type="presParOf" srcId="{8BB4CDB8-7F75-4FEE-ABAC-554EDFD84E2C}" destId="{2E618447-CA9E-4742-8BF2-DF97243AB7E9}" srcOrd="5" destOrd="0" presId="urn:microsoft.com/office/officeart/2005/8/layout/radial2"/>
    <dgm:cxn modelId="{E5D4E96C-165D-47C5-9A03-6B22F4B0D835}" type="presParOf" srcId="{8BB4CDB8-7F75-4FEE-ABAC-554EDFD84E2C}" destId="{9723E139-594B-4FDA-AD16-0AEC88DF2534}" srcOrd="6" destOrd="0" presId="urn:microsoft.com/office/officeart/2005/8/layout/radial2"/>
    <dgm:cxn modelId="{53A74E24-F279-47AB-824D-577E19EEE6F2}" type="presParOf" srcId="{9723E139-594B-4FDA-AD16-0AEC88DF2534}" destId="{18A5AE10-8696-4282-A93E-70491626EA5C}" srcOrd="0" destOrd="0" presId="urn:microsoft.com/office/officeart/2005/8/layout/radial2"/>
    <dgm:cxn modelId="{307B627B-BACC-4572-94B1-DC8922588647}" type="presParOf" srcId="{9723E139-594B-4FDA-AD16-0AEC88DF2534}" destId="{92B9F837-6731-45D4-A704-6984F84C3314}" srcOrd="1" destOrd="0" presId="urn:microsoft.com/office/officeart/2005/8/layout/radial2"/>
    <dgm:cxn modelId="{C0393171-9AA8-4DC7-B3F2-9290FC1869EB}" type="presParOf" srcId="{8BB4CDB8-7F75-4FEE-ABAC-554EDFD84E2C}" destId="{4B11A3F2-EB55-4C6A-802F-E71C5371C251}" srcOrd="7" destOrd="0" presId="urn:microsoft.com/office/officeart/2005/8/layout/radial2"/>
    <dgm:cxn modelId="{E91248EE-F11D-43C5-91F6-17550C443017}" type="presParOf" srcId="{8BB4CDB8-7F75-4FEE-ABAC-554EDFD84E2C}" destId="{EA5F0A08-2269-492A-86BE-642701BEFFD1}" srcOrd="8" destOrd="0" presId="urn:microsoft.com/office/officeart/2005/8/layout/radial2"/>
    <dgm:cxn modelId="{B519137D-CF02-4130-A548-3909FECFB58C}" type="presParOf" srcId="{EA5F0A08-2269-492A-86BE-642701BEFFD1}" destId="{9B0B2D7B-BFB7-4F79-AE65-9733C011C3C9}" srcOrd="0" destOrd="0" presId="urn:microsoft.com/office/officeart/2005/8/layout/radial2"/>
    <dgm:cxn modelId="{2CFD1EA6-CC71-488F-8AA8-5709C3DE83C0}" type="presParOf" srcId="{EA5F0A08-2269-492A-86BE-642701BEFFD1}" destId="{B4E05266-A826-4284-ACF9-DA965989E877}" srcOrd="1" destOrd="0" presId="urn:microsoft.com/office/officeart/2005/8/layout/radial2"/>
  </dgm:cxnLst>
  <dgm:bg/>
  <dgm:whole/>
</dgm:dataModel>
</file>

<file path=ppt/diagrams/data2.xml><?xml version="1.0" encoding="utf-8"?>
<dgm:dataModel xmlns:dgm="http://schemas.openxmlformats.org/drawingml/2006/diagram" xmlns:a="http://schemas.openxmlformats.org/drawingml/2006/main">
  <dgm:ptLst>
    <dgm:pt modelId="{BA1E07B2-2E40-4888-927D-D977304613D8}" type="doc">
      <dgm:prSet loTypeId="urn:microsoft.com/office/officeart/2005/8/layout/arrow2" loCatId="process" qsTypeId="urn:microsoft.com/office/officeart/2005/8/quickstyle/3d2" qsCatId="3D" csTypeId="urn:microsoft.com/office/officeart/2005/8/colors/accent2_1" csCatId="accent2" phldr="1"/>
      <dgm:spPr/>
      <dgm:t>
        <a:bodyPr/>
        <a:lstStyle/>
        <a:p>
          <a:endParaRPr lang="zh-CN" altLang="en-US"/>
        </a:p>
      </dgm:t>
    </dgm:pt>
    <dgm:pt modelId="{D58481BD-2FD7-4087-B2DB-188FB51A7EBE}">
      <dgm:prSet phldrT="[文本]" custT="1"/>
      <dgm:spPr/>
      <dgm:t>
        <a:bodyPr/>
        <a:lstStyle/>
        <a:p>
          <a:r>
            <a:rPr lang="en-US" sz="2000" b="1" dirty="0" smtClean="0">
              <a:solidFill>
                <a:schemeClr val="tx1"/>
              </a:solidFill>
              <a:latin typeface="幼圆" pitchFamily="49" charset="-122"/>
              <a:ea typeface="幼圆" pitchFamily="49" charset="-122"/>
              <a:cs typeface="+mn-cs"/>
            </a:rPr>
            <a:t>1927</a:t>
          </a:r>
          <a:r>
            <a:rPr lang="zh-CN" altLang="en-US" sz="2000" b="1" dirty="0" smtClean="0">
              <a:solidFill>
                <a:schemeClr val="tx1"/>
              </a:solidFill>
              <a:latin typeface="幼圆" pitchFamily="49" charset="-122"/>
              <a:ea typeface="幼圆" pitchFamily="49" charset="-122"/>
              <a:cs typeface="+mn-cs"/>
            </a:rPr>
            <a:t>年</a:t>
          </a:r>
          <a:r>
            <a:rPr lang="en-US" sz="2000" b="1" dirty="0" smtClean="0">
              <a:solidFill>
                <a:schemeClr val="tx1"/>
              </a:solidFill>
              <a:latin typeface="幼圆" pitchFamily="49" charset="-122"/>
              <a:ea typeface="幼圆" pitchFamily="49" charset="-122"/>
              <a:cs typeface="+mn-cs"/>
            </a:rPr>
            <a:t>  </a:t>
          </a:r>
          <a:r>
            <a:rPr lang="zh-CN" altLang="en-US" sz="2000" b="1" dirty="0" smtClean="0">
              <a:solidFill>
                <a:schemeClr val="tx1"/>
              </a:solidFill>
              <a:latin typeface="幼圆" pitchFamily="49" charset="-122"/>
              <a:ea typeface="幼圆" pitchFamily="49" charset="-122"/>
              <a:cs typeface="+mn-cs"/>
            </a:rPr>
            <a:t>开展</a:t>
          </a:r>
          <a:endParaRPr lang="en-US" altLang="zh-CN" sz="2000" b="1" dirty="0" smtClean="0">
            <a:solidFill>
              <a:schemeClr val="tx1"/>
            </a:solidFill>
            <a:latin typeface="幼圆" pitchFamily="49" charset="-122"/>
            <a:ea typeface="幼圆" pitchFamily="49" charset="-122"/>
            <a:cs typeface="+mn-cs"/>
          </a:endParaRPr>
        </a:p>
        <a:p>
          <a:r>
            <a:rPr lang="zh-CN" altLang="en-US" sz="2000" b="1" dirty="0" smtClean="0">
              <a:solidFill>
                <a:schemeClr val="tx1"/>
              </a:solidFill>
              <a:latin typeface="幼圆" pitchFamily="49" charset="-122"/>
              <a:ea typeface="幼圆" pitchFamily="49" charset="-122"/>
              <a:cs typeface="+mn-cs"/>
            </a:rPr>
            <a:t>馆际互借</a:t>
          </a:r>
          <a:endParaRPr lang="zh-CN" altLang="en-US" sz="2000" b="1" dirty="0">
            <a:latin typeface="幼圆" pitchFamily="49" charset="-122"/>
            <a:ea typeface="幼圆" pitchFamily="49" charset="-122"/>
          </a:endParaRPr>
        </a:p>
      </dgm:t>
    </dgm:pt>
    <dgm:pt modelId="{45C10288-6C22-4D6E-B8F9-EC9A66C0C755}" type="parTrans" cxnId="{DFEA35CF-ABF2-4AEA-B803-888130A69704}">
      <dgm:prSet/>
      <dgm:spPr/>
      <dgm:t>
        <a:bodyPr/>
        <a:lstStyle/>
        <a:p>
          <a:endParaRPr lang="zh-CN" altLang="en-US"/>
        </a:p>
      </dgm:t>
    </dgm:pt>
    <dgm:pt modelId="{F565E5E8-96A3-4C67-9AA5-A046EFCD970F}" type="sibTrans" cxnId="{DFEA35CF-ABF2-4AEA-B803-888130A69704}">
      <dgm:prSet/>
      <dgm:spPr/>
      <dgm:t>
        <a:bodyPr/>
        <a:lstStyle/>
        <a:p>
          <a:endParaRPr lang="zh-CN" altLang="en-US"/>
        </a:p>
      </dgm:t>
    </dgm:pt>
    <dgm:pt modelId="{BFD6BFA9-D846-4CCA-A910-374E4CBC506D}">
      <dgm:prSet phldrT="[文本]" custT="1"/>
      <dgm:spPr/>
      <dgm:t>
        <a:bodyPr/>
        <a:lstStyle/>
        <a:p>
          <a:r>
            <a:rPr lang="en-US" sz="2000" b="1" dirty="0" smtClean="0">
              <a:solidFill>
                <a:schemeClr val="tx1"/>
              </a:solidFill>
              <a:latin typeface="幼圆" pitchFamily="49" charset="-122"/>
              <a:ea typeface="幼圆" pitchFamily="49" charset="-122"/>
              <a:cs typeface="+mn-cs"/>
            </a:rPr>
            <a:t>1956</a:t>
          </a:r>
          <a:r>
            <a:rPr lang="zh-CN" altLang="en-US" sz="2000" b="1" dirty="0" smtClean="0">
              <a:solidFill>
                <a:schemeClr val="tx1"/>
              </a:solidFill>
              <a:latin typeface="幼圆" pitchFamily="49" charset="-122"/>
              <a:ea typeface="幼圆" pitchFamily="49" charset="-122"/>
              <a:cs typeface="+mn-cs"/>
            </a:rPr>
            <a:t>年</a:t>
          </a:r>
          <a:endParaRPr lang="en-US" altLang="zh-CN" sz="2000" b="1" dirty="0" smtClean="0">
            <a:solidFill>
              <a:schemeClr val="tx1"/>
            </a:solidFill>
            <a:latin typeface="幼圆" pitchFamily="49" charset="-122"/>
            <a:ea typeface="幼圆" pitchFamily="49" charset="-122"/>
            <a:cs typeface="+mn-cs"/>
          </a:endParaRPr>
        </a:p>
        <a:p>
          <a:r>
            <a:rPr lang="zh-CN" altLang="en-US" sz="2000" b="1" dirty="0" smtClean="0">
              <a:solidFill>
                <a:schemeClr val="tx1"/>
              </a:solidFill>
              <a:latin typeface="幼圆" pitchFamily="49" charset="-122"/>
              <a:ea typeface="幼圆" pitchFamily="49" charset="-122"/>
              <a:cs typeface="+mn-cs"/>
            </a:rPr>
            <a:t>与</a:t>
          </a:r>
          <a:r>
            <a:rPr lang="en-US" sz="2000" b="1" dirty="0" smtClean="0">
              <a:solidFill>
                <a:schemeClr val="tx1"/>
              </a:solidFill>
              <a:latin typeface="幼圆" pitchFamily="49" charset="-122"/>
              <a:ea typeface="幼圆" pitchFamily="49" charset="-122"/>
              <a:cs typeface="+mn-cs"/>
            </a:rPr>
            <a:t>240</a:t>
          </a:r>
          <a:r>
            <a:rPr lang="zh-CN" altLang="en-US" sz="2000" b="1" dirty="0" smtClean="0">
              <a:solidFill>
                <a:schemeClr val="tx1"/>
              </a:solidFill>
              <a:latin typeface="幼圆" pitchFamily="49" charset="-122"/>
              <a:ea typeface="幼圆" pitchFamily="49" charset="-122"/>
              <a:cs typeface="+mn-cs"/>
            </a:rPr>
            <a:t>个图书馆建立馆际互借关系</a:t>
          </a:r>
          <a:endParaRPr lang="zh-CN" altLang="en-US" sz="2000" b="1" dirty="0">
            <a:latin typeface="幼圆" pitchFamily="49" charset="-122"/>
            <a:ea typeface="幼圆" pitchFamily="49" charset="-122"/>
          </a:endParaRPr>
        </a:p>
      </dgm:t>
    </dgm:pt>
    <dgm:pt modelId="{8879DCFD-CC9D-4107-ADE3-14559769BCC8}" type="parTrans" cxnId="{921CC3B9-7D5E-41A3-A592-DEF9C1EFAEC8}">
      <dgm:prSet/>
      <dgm:spPr/>
      <dgm:t>
        <a:bodyPr/>
        <a:lstStyle/>
        <a:p>
          <a:endParaRPr lang="zh-CN" altLang="en-US"/>
        </a:p>
      </dgm:t>
    </dgm:pt>
    <dgm:pt modelId="{40F79FB0-842F-4367-8177-E6C85396AF18}" type="sibTrans" cxnId="{921CC3B9-7D5E-41A3-A592-DEF9C1EFAEC8}">
      <dgm:prSet/>
      <dgm:spPr/>
      <dgm:t>
        <a:bodyPr/>
        <a:lstStyle/>
        <a:p>
          <a:endParaRPr lang="zh-CN" altLang="en-US"/>
        </a:p>
      </dgm:t>
    </dgm:pt>
    <dgm:pt modelId="{7C64D296-11F5-4F33-8C7C-71C1CB131A42}">
      <dgm:prSet phldrT="[文本]" custT="1"/>
      <dgm:spPr/>
      <dgm:t>
        <a:bodyPr/>
        <a:lstStyle/>
        <a:p>
          <a:r>
            <a:rPr lang="en-US" sz="2000" b="1" dirty="0" smtClean="0">
              <a:solidFill>
                <a:schemeClr val="tx1"/>
              </a:solidFill>
              <a:latin typeface="幼圆" pitchFamily="49" charset="-122"/>
              <a:ea typeface="幼圆" pitchFamily="49" charset="-122"/>
              <a:cs typeface="+mn-cs"/>
            </a:rPr>
            <a:t>1988</a:t>
          </a:r>
          <a:r>
            <a:rPr lang="zh-CN" altLang="en-US" sz="2000" b="1" dirty="0" smtClean="0">
              <a:solidFill>
                <a:schemeClr val="tx1"/>
              </a:solidFill>
              <a:latin typeface="幼圆" pitchFamily="49" charset="-122"/>
              <a:ea typeface="幼圆" pitchFamily="49" charset="-122"/>
              <a:cs typeface="+mn-cs"/>
            </a:rPr>
            <a:t>年</a:t>
          </a:r>
          <a:r>
            <a:rPr lang="en-US" sz="2000" b="1" dirty="0" smtClean="0">
              <a:solidFill>
                <a:schemeClr val="tx1"/>
              </a:solidFill>
              <a:latin typeface="幼圆" pitchFamily="49" charset="-122"/>
              <a:ea typeface="幼圆" pitchFamily="49" charset="-122"/>
              <a:cs typeface="+mn-cs"/>
            </a:rPr>
            <a:t>  </a:t>
          </a:r>
        </a:p>
        <a:p>
          <a:r>
            <a:rPr lang="zh-CN" altLang="en-US" sz="2000" b="1" dirty="0" smtClean="0">
              <a:solidFill>
                <a:schemeClr val="tx1"/>
              </a:solidFill>
              <a:latin typeface="幼圆" pitchFamily="49" charset="-122"/>
              <a:ea typeface="幼圆" pitchFamily="49" charset="-122"/>
              <a:cs typeface="+mn-cs"/>
            </a:rPr>
            <a:t>与国内</a:t>
          </a:r>
          <a:r>
            <a:rPr lang="en-US" sz="2000" b="1" dirty="0" smtClean="0">
              <a:solidFill>
                <a:schemeClr val="tx1"/>
              </a:solidFill>
              <a:latin typeface="幼圆" pitchFamily="49" charset="-122"/>
              <a:ea typeface="幼圆" pitchFamily="49" charset="-122"/>
              <a:cs typeface="+mn-cs"/>
            </a:rPr>
            <a:t>300</a:t>
          </a:r>
          <a:r>
            <a:rPr lang="zh-CN" altLang="en-US" sz="2000" b="1" dirty="0" smtClean="0">
              <a:solidFill>
                <a:schemeClr val="tx1"/>
              </a:solidFill>
              <a:latin typeface="幼圆" pitchFamily="49" charset="-122"/>
              <a:ea typeface="幼圆" pitchFamily="49" charset="-122"/>
              <a:cs typeface="+mn-cs"/>
            </a:rPr>
            <a:t>多个图书馆</a:t>
          </a:r>
          <a:endParaRPr lang="en-US" altLang="zh-CN" sz="2000" b="1" dirty="0" smtClean="0">
            <a:solidFill>
              <a:schemeClr val="tx1"/>
            </a:solidFill>
            <a:latin typeface="幼圆" pitchFamily="49" charset="-122"/>
            <a:ea typeface="幼圆" pitchFamily="49" charset="-122"/>
            <a:cs typeface="+mn-cs"/>
          </a:endParaRPr>
        </a:p>
        <a:p>
          <a:r>
            <a:rPr lang="zh-CN" altLang="en-US" sz="2000" b="1" dirty="0" smtClean="0">
              <a:solidFill>
                <a:schemeClr val="tx1"/>
              </a:solidFill>
              <a:latin typeface="幼圆" pitchFamily="49" charset="-122"/>
              <a:ea typeface="幼圆" pitchFamily="49" charset="-122"/>
              <a:cs typeface="+mn-cs"/>
            </a:rPr>
            <a:t>国外</a:t>
          </a:r>
          <a:r>
            <a:rPr lang="en-US" sz="2000" b="1" dirty="0" smtClean="0">
              <a:solidFill>
                <a:schemeClr val="tx1"/>
              </a:solidFill>
              <a:latin typeface="幼圆" pitchFamily="49" charset="-122"/>
              <a:ea typeface="幼圆" pitchFamily="49" charset="-122"/>
              <a:cs typeface="+mn-cs"/>
            </a:rPr>
            <a:t>94</a:t>
          </a:r>
          <a:r>
            <a:rPr lang="zh-CN" altLang="en-US" sz="2000" b="1" dirty="0" smtClean="0">
              <a:solidFill>
                <a:schemeClr val="tx1"/>
              </a:solidFill>
              <a:latin typeface="幼圆" pitchFamily="49" charset="-122"/>
              <a:ea typeface="幼圆" pitchFamily="49" charset="-122"/>
              <a:cs typeface="+mn-cs"/>
            </a:rPr>
            <a:t>个图书馆建立馆际互借关系</a:t>
          </a:r>
          <a:endParaRPr lang="zh-CN" altLang="en-US" sz="2000" b="1" dirty="0">
            <a:latin typeface="幼圆" pitchFamily="49" charset="-122"/>
            <a:ea typeface="幼圆" pitchFamily="49" charset="-122"/>
          </a:endParaRPr>
        </a:p>
      </dgm:t>
    </dgm:pt>
    <dgm:pt modelId="{3DD3796D-7E46-4C95-A232-C1005D89911D}" type="parTrans" cxnId="{FE9BE4AD-8428-4C19-A68E-8C2643211A11}">
      <dgm:prSet/>
      <dgm:spPr/>
      <dgm:t>
        <a:bodyPr/>
        <a:lstStyle/>
        <a:p>
          <a:endParaRPr lang="zh-CN" altLang="en-US"/>
        </a:p>
      </dgm:t>
    </dgm:pt>
    <dgm:pt modelId="{1B46BE81-5466-4870-AB6B-D6B58CC7C6D9}" type="sibTrans" cxnId="{FE9BE4AD-8428-4C19-A68E-8C2643211A11}">
      <dgm:prSet/>
      <dgm:spPr/>
      <dgm:t>
        <a:bodyPr/>
        <a:lstStyle/>
        <a:p>
          <a:endParaRPr lang="zh-CN" altLang="en-US"/>
        </a:p>
      </dgm:t>
    </dgm:pt>
    <dgm:pt modelId="{FA710923-37FB-4474-80AE-39401DE03969}">
      <dgm:prSet phldrT="[文本]" custT="1"/>
      <dgm:spPr/>
      <dgm:t>
        <a:bodyPr/>
        <a:lstStyle/>
        <a:p>
          <a:r>
            <a:rPr lang="en-US" sz="2000" b="1" dirty="0" smtClean="0">
              <a:solidFill>
                <a:srgbClr val="C00000"/>
              </a:solidFill>
              <a:latin typeface="幼圆" pitchFamily="49" charset="-122"/>
              <a:ea typeface="幼圆" pitchFamily="49" charset="-122"/>
              <a:cs typeface="+mn-cs"/>
            </a:rPr>
            <a:t>1997</a:t>
          </a:r>
          <a:r>
            <a:rPr lang="zh-CN" altLang="en-US" sz="2000" b="1" dirty="0" smtClean="0">
              <a:solidFill>
                <a:srgbClr val="C00000"/>
              </a:solidFill>
              <a:latin typeface="幼圆" pitchFamily="49" charset="-122"/>
              <a:ea typeface="幼圆" pitchFamily="49" charset="-122"/>
              <a:cs typeface="+mn-cs"/>
            </a:rPr>
            <a:t>年</a:t>
          </a:r>
          <a:endParaRPr lang="en-US" altLang="zh-CN" sz="2000" b="1" dirty="0" smtClean="0">
            <a:solidFill>
              <a:srgbClr val="C00000"/>
            </a:solidFill>
            <a:latin typeface="幼圆" pitchFamily="49" charset="-122"/>
            <a:ea typeface="幼圆" pitchFamily="49" charset="-122"/>
            <a:cs typeface="+mn-cs"/>
          </a:endParaRPr>
        </a:p>
        <a:p>
          <a:r>
            <a:rPr lang="zh-CN" altLang="en-US" sz="2000" b="1" dirty="0" smtClean="0">
              <a:solidFill>
                <a:srgbClr val="C00000"/>
              </a:solidFill>
              <a:latin typeface="幼圆" pitchFamily="49" charset="-122"/>
              <a:ea typeface="幼圆" pitchFamily="49" charset="-122"/>
              <a:cs typeface="+mn-cs"/>
            </a:rPr>
            <a:t>国家图书馆</a:t>
          </a:r>
          <a:endParaRPr lang="en-US" altLang="zh-CN" sz="2000" b="1" dirty="0" smtClean="0">
            <a:solidFill>
              <a:srgbClr val="C00000"/>
            </a:solidFill>
            <a:latin typeface="幼圆" pitchFamily="49" charset="-122"/>
            <a:ea typeface="幼圆" pitchFamily="49" charset="-122"/>
            <a:cs typeface="+mn-cs"/>
          </a:endParaRPr>
        </a:p>
        <a:p>
          <a:r>
            <a:rPr lang="zh-CN" altLang="en-US" sz="2000" b="1" dirty="0" smtClean="0">
              <a:solidFill>
                <a:srgbClr val="C00000"/>
              </a:solidFill>
              <a:latin typeface="幼圆" pitchFamily="49" charset="-122"/>
              <a:ea typeface="幼圆" pitchFamily="49" charset="-122"/>
              <a:cs typeface="+mn-cs"/>
            </a:rPr>
            <a:t>文献提供中心</a:t>
          </a:r>
          <a:endParaRPr lang="en-US" altLang="zh-CN" sz="2000" b="1" dirty="0" smtClean="0">
            <a:solidFill>
              <a:srgbClr val="C00000"/>
            </a:solidFill>
            <a:latin typeface="幼圆" pitchFamily="49" charset="-122"/>
            <a:ea typeface="幼圆" pitchFamily="49" charset="-122"/>
            <a:cs typeface="+mn-cs"/>
          </a:endParaRPr>
        </a:p>
        <a:p>
          <a:r>
            <a:rPr lang="zh-CN" altLang="en-US" sz="2000" b="1" dirty="0" smtClean="0">
              <a:solidFill>
                <a:srgbClr val="C00000"/>
              </a:solidFill>
              <a:latin typeface="幼圆" pitchFamily="49" charset="-122"/>
              <a:ea typeface="幼圆" pitchFamily="49" charset="-122"/>
              <a:cs typeface="+mn-cs"/>
            </a:rPr>
            <a:t>成立</a:t>
          </a:r>
          <a:endParaRPr lang="zh-CN" altLang="en-US" sz="2000" b="1" dirty="0">
            <a:solidFill>
              <a:srgbClr val="C00000"/>
            </a:solidFill>
            <a:latin typeface="幼圆" pitchFamily="49" charset="-122"/>
            <a:ea typeface="幼圆" pitchFamily="49" charset="-122"/>
          </a:endParaRPr>
        </a:p>
      </dgm:t>
    </dgm:pt>
    <dgm:pt modelId="{1BD06E81-B488-42D8-8780-6A4D00A1C5BA}" type="parTrans" cxnId="{F83ECC7F-FC2C-4487-8B55-A87699AA9F52}">
      <dgm:prSet/>
      <dgm:spPr/>
      <dgm:t>
        <a:bodyPr/>
        <a:lstStyle/>
        <a:p>
          <a:endParaRPr lang="zh-CN" altLang="en-US"/>
        </a:p>
      </dgm:t>
    </dgm:pt>
    <dgm:pt modelId="{B3CB1182-51C7-4CCF-BA13-2079FD6FE35D}" type="sibTrans" cxnId="{F83ECC7F-FC2C-4487-8B55-A87699AA9F52}">
      <dgm:prSet/>
      <dgm:spPr/>
      <dgm:t>
        <a:bodyPr/>
        <a:lstStyle/>
        <a:p>
          <a:endParaRPr lang="zh-CN" altLang="en-US"/>
        </a:p>
      </dgm:t>
    </dgm:pt>
    <dgm:pt modelId="{CA036E11-D7B1-42AC-806B-EE5B04C47E06}" type="pres">
      <dgm:prSet presAssocID="{BA1E07B2-2E40-4888-927D-D977304613D8}" presName="arrowDiagram" presStyleCnt="0">
        <dgm:presLayoutVars>
          <dgm:chMax val="5"/>
          <dgm:dir/>
          <dgm:resizeHandles val="exact"/>
        </dgm:presLayoutVars>
      </dgm:prSet>
      <dgm:spPr/>
      <dgm:t>
        <a:bodyPr/>
        <a:lstStyle/>
        <a:p>
          <a:endParaRPr lang="zh-CN" altLang="en-US"/>
        </a:p>
      </dgm:t>
    </dgm:pt>
    <dgm:pt modelId="{93ADEE25-7AF8-4FB5-8218-8E46364585A0}" type="pres">
      <dgm:prSet presAssocID="{BA1E07B2-2E40-4888-927D-D977304613D8}" presName="arrow" presStyleLbl="bgShp" presStyleIdx="0" presStyleCnt="1">
        <dgm:style>
          <a:lnRef idx="1">
            <a:schemeClr val="accent1"/>
          </a:lnRef>
          <a:fillRef idx="2">
            <a:schemeClr val="accent1"/>
          </a:fillRef>
          <a:effectRef idx="1">
            <a:schemeClr val="accent1"/>
          </a:effectRef>
          <a:fontRef idx="minor">
            <a:schemeClr val="dk1"/>
          </a:fontRef>
        </dgm:style>
      </dgm:prSet>
      <dgm:spPr>
        <a:solidFill>
          <a:srgbClr val="6699FF"/>
        </a:solidFill>
        <a:ln/>
        <a:scene3d>
          <a:camera prst="orthographicFront"/>
          <a:lightRig rig="threePt" dir="t">
            <a:rot lat="0" lon="0" rev="7500000"/>
          </a:lightRig>
        </a:scene3d>
        <a:sp3d z="-152400" extrusionH="63500">
          <a:bevelT/>
        </a:sp3d>
      </dgm:spPr>
      <dgm:t>
        <a:bodyPr/>
        <a:lstStyle/>
        <a:p>
          <a:endParaRPr lang="zh-CN" altLang="en-US"/>
        </a:p>
      </dgm:t>
    </dgm:pt>
    <dgm:pt modelId="{22E8E0AC-47B2-4360-8772-8005A1D67E8E}" type="pres">
      <dgm:prSet presAssocID="{BA1E07B2-2E40-4888-927D-D977304613D8}" presName="arrowDiagram4" presStyleCnt="0"/>
      <dgm:spPr/>
    </dgm:pt>
    <dgm:pt modelId="{3CAD6019-7F75-43BF-967D-886FFA9E01C0}" type="pres">
      <dgm:prSet presAssocID="{D58481BD-2FD7-4087-B2DB-188FB51A7EBE}" presName="bullet4a" presStyleLbl="node1" presStyleIdx="0" presStyleCnt="4"/>
      <dgm:spPr>
        <a:solidFill>
          <a:srgbClr val="FFC000"/>
        </a:solidFill>
      </dgm:spPr>
    </dgm:pt>
    <dgm:pt modelId="{71C410D5-123F-4B76-B3F9-1AC546EE8F63}" type="pres">
      <dgm:prSet presAssocID="{D58481BD-2FD7-4087-B2DB-188FB51A7EBE}" presName="textBox4a" presStyleLbl="revTx" presStyleIdx="0" presStyleCnt="4">
        <dgm:presLayoutVars>
          <dgm:bulletEnabled val="1"/>
        </dgm:presLayoutVars>
      </dgm:prSet>
      <dgm:spPr/>
      <dgm:t>
        <a:bodyPr/>
        <a:lstStyle/>
        <a:p>
          <a:endParaRPr lang="zh-CN" altLang="en-US"/>
        </a:p>
      </dgm:t>
    </dgm:pt>
    <dgm:pt modelId="{AABAD342-5B9A-4583-A091-9FD20435875F}" type="pres">
      <dgm:prSet presAssocID="{BFD6BFA9-D846-4CCA-A910-374E4CBC506D}" presName="bullet4b" presStyleLbl="node1" presStyleIdx="1" presStyleCnt="4"/>
      <dgm:spPr>
        <a:solidFill>
          <a:srgbClr val="FFC000"/>
        </a:solidFill>
      </dgm:spPr>
    </dgm:pt>
    <dgm:pt modelId="{DE4CC513-8C16-4957-8DF4-1B8CD20B46BB}" type="pres">
      <dgm:prSet presAssocID="{BFD6BFA9-D846-4CCA-A910-374E4CBC506D}" presName="textBox4b" presStyleLbl="revTx" presStyleIdx="1" presStyleCnt="4">
        <dgm:presLayoutVars>
          <dgm:bulletEnabled val="1"/>
        </dgm:presLayoutVars>
      </dgm:prSet>
      <dgm:spPr/>
      <dgm:t>
        <a:bodyPr/>
        <a:lstStyle/>
        <a:p>
          <a:endParaRPr lang="zh-CN" altLang="en-US"/>
        </a:p>
      </dgm:t>
    </dgm:pt>
    <dgm:pt modelId="{DE698DCC-8C36-4D9E-9066-3D5BFBD34402}" type="pres">
      <dgm:prSet presAssocID="{7C64D296-11F5-4F33-8C7C-71C1CB131A42}" presName="bullet4c" presStyleLbl="node1" presStyleIdx="2" presStyleCnt="4"/>
      <dgm:spPr>
        <a:solidFill>
          <a:srgbClr val="FFC000"/>
        </a:solidFill>
      </dgm:spPr>
    </dgm:pt>
    <dgm:pt modelId="{08038FE0-8047-4353-9ECE-6E0460B3ED62}" type="pres">
      <dgm:prSet presAssocID="{7C64D296-11F5-4F33-8C7C-71C1CB131A42}" presName="textBox4c" presStyleLbl="revTx" presStyleIdx="2" presStyleCnt="4" custScaleX="79689">
        <dgm:presLayoutVars>
          <dgm:bulletEnabled val="1"/>
        </dgm:presLayoutVars>
      </dgm:prSet>
      <dgm:spPr/>
      <dgm:t>
        <a:bodyPr/>
        <a:lstStyle/>
        <a:p>
          <a:endParaRPr lang="zh-CN" altLang="en-US"/>
        </a:p>
      </dgm:t>
    </dgm:pt>
    <dgm:pt modelId="{9F2D0A17-C72E-4771-AB44-1312752FFB27}" type="pres">
      <dgm:prSet presAssocID="{FA710923-37FB-4474-80AE-39401DE03969}" presName="bullet4d" presStyleLbl="node1" presStyleIdx="3" presStyleCnt="4"/>
      <dgm:spPr>
        <a:solidFill>
          <a:srgbClr val="FFC000"/>
        </a:solidFill>
      </dgm:spPr>
    </dgm:pt>
    <dgm:pt modelId="{D9718216-2FA2-473A-AC03-89F74194ACEC}" type="pres">
      <dgm:prSet presAssocID="{FA710923-37FB-4474-80AE-39401DE03969}" presName="textBox4d" presStyleLbl="revTx" presStyleIdx="3" presStyleCnt="4" custScaleX="137707" custScaleY="66984" custLinFactNeighborX="9718" custLinFactNeighborY="-10911">
        <dgm:presLayoutVars>
          <dgm:bulletEnabled val="1"/>
        </dgm:presLayoutVars>
      </dgm:prSet>
      <dgm:spPr/>
      <dgm:t>
        <a:bodyPr/>
        <a:lstStyle/>
        <a:p>
          <a:endParaRPr lang="zh-CN" altLang="en-US"/>
        </a:p>
      </dgm:t>
    </dgm:pt>
  </dgm:ptLst>
  <dgm:cxnLst>
    <dgm:cxn modelId="{FE9BE4AD-8428-4C19-A68E-8C2643211A11}" srcId="{BA1E07B2-2E40-4888-927D-D977304613D8}" destId="{7C64D296-11F5-4F33-8C7C-71C1CB131A42}" srcOrd="2" destOrd="0" parTransId="{3DD3796D-7E46-4C95-A232-C1005D89911D}" sibTransId="{1B46BE81-5466-4870-AB6B-D6B58CC7C6D9}"/>
    <dgm:cxn modelId="{6422986A-ADBA-4F2D-8071-1451290006E1}" type="presOf" srcId="{BA1E07B2-2E40-4888-927D-D977304613D8}" destId="{CA036E11-D7B1-42AC-806B-EE5B04C47E06}" srcOrd="0" destOrd="0" presId="urn:microsoft.com/office/officeart/2005/8/layout/arrow2"/>
    <dgm:cxn modelId="{DFEA35CF-ABF2-4AEA-B803-888130A69704}" srcId="{BA1E07B2-2E40-4888-927D-D977304613D8}" destId="{D58481BD-2FD7-4087-B2DB-188FB51A7EBE}" srcOrd="0" destOrd="0" parTransId="{45C10288-6C22-4D6E-B8F9-EC9A66C0C755}" sibTransId="{F565E5E8-96A3-4C67-9AA5-A046EFCD970F}"/>
    <dgm:cxn modelId="{F83ECC7F-FC2C-4487-8B55-A87699AA9F52}" srcId="{BA1E07B2-2E40-4888-927D-D977304613D8}" destId="{FA710923-37FB-4474-80AE-39401DE03969}" srcOrd="3" destOrd="0" parTransId="{1BD06E81-B488-42D8-8780-6A4D00A1C5BA}" sibTransId="{B3CB1182-51C7-4CCF-BA13-2079FD6FE35D}"/>
    <dgm:cxn modelId="{F557E125-B6E5-4696-8948-0DCC74A2F21B}" type="presOf" srcId="{FA710923-37FB-4474-80AE-39401DE03969}" destId="{D9718216-2FA2-473A-AC03-89F74194ACEC}" srcOrd="0" destOrd="0" presId="urn:microsoft.com/office/officeart/2005/8/layout/arrow2"/>
    <dgm:cxn modelId="{7169A116-9C92-4CA5-8134-5C2099941375}" type="presOf" srcId="{D58481BD-2FD7-4087-B2DB-188FB51A7EBE}" destId="{71C410D5-123F-4B76-B3F9-1AC546EE8F63}" srcOrd="0" destOrd="0" presId="urn:microsoft.com/office/officeart/2005/8/layout/arrow2"/>
    <dgm:cxn modelId="{921CC3B9-7D5E-41A3-A592-DEF9C1EFAEC8}" srcId="{BA1E07B2-2E40-4888-927D-D977304613D8}" destId="{BFD6BFA9-D846-4CCA-A910-374E4CBC506D}" srcOrd="1" destOrd="0" parTransId="{8879DCFD-CC9D-4107-ADE3-14559769BCC8}" sibTransId="{40F79FB0-842F-4367-8177-E6C85396AF18}"/>
    <dgm:cxn modelId="{DE8634B9-AFE8-4331-BD8D-27B5C6F11323}" type="presOf" srcId="{BFD6BFA9-D846-4CCA-A910-374E4CBC506D}" destId="{DE4CC513-8C16-4957-8DF4-1B8CD20B46BB}" srcOrd="0" destOrd="0" presId="urn:microsoft.com/office/officeart/2005/8/layout/arrow2"/>
    <dgm:cxn modelId="{5B4F8FF1-36DE-46CB-BF0D-D0EADAADE0D2}" type="presOf" srcId="{7C64D296-11F5-4F33-8C7C-71C1CB131A42}" destId="{08038FE0-8047-4353-9ECE-6E0460B3ED62}" srcOrd="0" destOrd="0" presId="urn:microsoft.com/office/officeart/2005/8/layout/arrow2"/>
    <dgm:cxn modelId="{E7AFC49E-3844-4197-9234-2D38507C6993}" type="presParOf" srcId="{CA036E11-D7B1-42AC-806B-EE5B04C47E06}" destId="{93ADEE25-7AF8-4FB5-8218-8E46364585A0}" srcOrd="0" destOrd="0" presId="urn:microsoft.com/office/officeart/2005/8/layout/arrow2"/>
    <dgm:cxn modelId="{5F7330B6-382F-4895-BC64-3041C83F241A}" type="presParOf" srcId="{CA036E11-D7B1-42AC-806B-EE5B04C47E06}" destId="{22E8E0AC-47B2-4360-8772-8005A1D67E8E}" srcOrd="1" destOrd="0" presId="urn:microsoft.com/office/officeart/2005/8/layout/arrow2"/>
    <dgm:cxn modelId="{213A96F6-5CCE-4689-B7EA-C3E7387187F8}" type="presParOf" srcId="{22E8E0AC-47B2-4360-8772-8005A1D67E8E}" destId="{3CAD6019-7F75-43BF-967D-886FFA9E01C0}" srcOrd="0" destOrd="0" presId="urn:microsoft.com/office/officeart/2005/8/layout/arrow2"/>
    <dgm:cxn modelId="{495C6ED2-D1DB-4B6F-AF6D-F8D794B7124A}" type="presParOf" srcId="{22E8E0AC-47B2-4360-8772-8005A1D67E8E}" destId="{71C410D5-123F-4B76-B3F9-1AC546EE8F63}" srcOrd="1" destOrd="0" presId="urn:microsoft.com/office/officeart/2005/8/layout/arrow2"/>
    <dgm:cxn modelId="{7F76D6DC-2060-451A-93B3-F350E2094429}" type="presParOf" srcId="{22E8E0AC-47B2-4360-8772-8005A1D67E8E}" destId="{AABAD342-5B9A-4583-A091-9FD20435875F}" srcOrd="2" destOrd="0" presId="urn:microsoft.com/office/officeart/2005/8/layout/arrow2"/>
    <dgm:cxn modelId="{920D1B9A-2537-4578-ACA9-3E2BEA0BC8A0}" type="presParOf" srcId="{22E8E0AC-47B2-4360-8772-8005A1D67E8E}" destId="{DE4CC513-8C16-4957-8DF4-1B8CD20B46BB}" srcOrd="3" destOrd="0" presId="urn:microsoft.com/office/officeart/2005/8/layout/arrow2"/>
    <dgm:cxn modelId="{3753BB1E-C379-4747-92AA-1E865FE9F30F}" type="presParOf" srcId="{22E8E0AC-47B2-4360-8772-8005A1D67E8E}" destId="{DE698DCC-8C36-4D9E-9066-3D5BFBD34402}" srcOrd="4" destOrd="0" presId="urn:microsoft.com/office/officeart/2005/8/layout/arrow2"/>
    <dgm:cxn modelId="{8B786161-7532-454C-84D3-F26A1C095A29}" type="presParOf" srcId="{22E8E0AC-47B2-4360-8772-8005A1D67E8E}" destId="{08038FE0-8047-4353-9ECE-6E0460B3ED62}" srcOrd="5" destOrd="0" presId="urn:microsoft.com/office/officeart/2005/8/layout/arrow2"/>
    <dgm:cxn modelId="{94D7D689-9FDE-48AB-B1E7-BB9C369F70D7}" type="presParOf" srcId="{22E8E0AC-47B2-4360-8772-8005A1D67E8E}" destId="{9F2D0A17-C72E-4771-AB44-1312752FFB27}" srcOrd="6" destOrd="0" presId="urn:microsoft.com/office/officeart/2005/8/layout/arrow2"/>
    <dgm:cxn modelId="{B677924E-324D-4000-9088-0DAFC0FA9818}" type="presParOf" srcId="{22E8E0AC-47B2-4360-8772-8005A1D67E8E}" destId="{D9718216-2FA2-473A-AC03-89F74194ACEC}" srcOrd="7" destOrd="0" presId="urn:microsoft.com/office/officeart/2005/8/layout/arrow2"/>
  </dgm:cxnLst>
  <dgm:bg/>
  <dgm:whole>
    <a:ln>
      <a:noFill/>
    </a:ln>
  </dgm:whole>
</dgm:dataModel>
</file>

<file path=ppt/diagrams/data3.xml><?xml version="1.0" encoding="utf-8"?>
<dgm:dataModel xmlns:dgm="http://schemas.openxmlformats.org/drawingml/2006/diagram" xmlns:a="http://schemas.openxmlformats.org/drawingml/2006/main">
  <dgm:ptLst>
    <dgm:pt modelId="{6B57B4DC-838C-4624-BF4F-149C9689A7A4}" type="doc">
      <dgm:prSet loTypeId="urn:microsoft.com/office/officeart/2005/8/layout/chevron1" loCatId="process" qsTypeId="urn:microsoft.com/office/officeart/2005/8/quickstyle/simple1" qsCatId="simple" csTypeId="urn:microsoft.com/office/officeart/2005/8/colors/accent1_2" csCatId="accent1" phldr="1"/>
      <dgm:spPr/>
    </dgm:pt>
    <dgm:pt modelId="{58DC7104-1F8A-45FD-BACC-60D792DA6AE9}">
      <dgm:prSet phldrT="[文本]">
        <dgm:style>
          <a:lnRef idx="0">
            <a:schemeClr val="accent1"/>
          </a:lnRef>
          <a:fillRef idx="3">
            <a:schemeClr val="accent1"/>
          </a:fillRef>
          <a:effectRef idx="3">
            <a:schemeClr val="accent1"/>
          </a:effectRef>
          <a:fontRef idx="minor">
            <a:schemeClr val="lt1"/>
          </a:fontRef>
        </dgm:style>
      </dgm:prSet>
      <dgm:spPr>
        <a:solidFill>
          <a:srgbClr val="6699FF"/>
        </a:solidFill>
      </dgm:spPr>
      <dgm:t>
        <a:bodyPr/>
        <a:lstStyle/>
        <a:p>
          <a:r>
            <a:rPr lang="zh-CN" altLang="en-US" b="1" dirty="0" smtClean="0">
              <a:solidFill>
                <a:schemeClr val="tx1"/>
              </a:solidFill>
              <a:latin typeface="幼圆" pitchFamily="49" charset="-122"/>
              <a:ea typeface="幼圆" pitchFamily="49" charset="-122"/>
            </a:rPr>
            <a:t>卡片式目录</a:t>
          </a:r>
          <a:endParaRPr lang="zh-CN" altLang="en-US" b="1" dirty="0">
            <a:solidFill>
              <a:schemeClr val="tx1"/>
            </a:solidFill>
            <a:latin typeface="幼圆" pitchFamily="49" charset="-122"/>
            <a:ea typeface="幼圆" pitchFamily="49" charset="-122"/>
          </a:endParaRPr>
        </a:p>
      </dgm:t>
    </dgm:pt>
    <dgm:pt modelId="{C331A8BF-363F-4F5F-BCA3-AF047384E8E7}" type="parTrans" cxnId="{7144D5E8-4CA4-4BBE-89EC-2A9166650EE7}">
      <dgm:prSet/>
      <dgm:spPr/>
      <dgm:t>
        <a:bodyPr/>
        <a:lstStyle/>
        <a:p>
          <a:endParaRPr lang="zh-CN" altLang="en-US"/>
        </a:p>
      </dgm:t>
    </dgm:pt>
    <dgm:pt modelId="{A7D6104B-A20B-4680-95A3-A4C4A9DE59D5}" type="sibTrans" cxnId="{7144D5E8-4CA4-4BBE-89EC-2A9166650EE7}">
      <dgm:prSet/>
      <dgm:spPr/>
      <dgm:t>
        <a:bodyPr/>
        <a:lstStyle/>
        <a:p>
          <a:endParaRPr lang="zh-CN" altLang="en-US"/>
        </a:p>
      </dgm:t>
    </dgm:pt>
    <dgm:pt modelId="{1A52BDEF-C0EF-40A3-8EFF-FC1CFD076E82}">
      <dgm:prSet phldrT="[文本]">
        <dgm:style>
          <a:lnRef idx="0">
            <a:schemeClr val="accent1"/>
          </a:lnRef>
          <a:fillRef idx="3">
            <a:schemeClr val="accent1"/>
          </a:fillRef>
          <a:effectRef idx="3">
            <a:schemeClr val="accent1"/>
          </a:effectRef>
          <a:fontRef idx="minor">
            <a:schemeClr val="lt1"/>
          </a:fontRef>
        </dgm:style>
      </dgm:prSet>
      <dgm:spPr>
        <a:solidFill>
          <a:srgbClr val="92D050"/>
        </a:solidFill>
      </dgm:spPr>
      <dgm:t>
        <a:bodyPr/>
        <a:lstStyle/>
        <a:p>
          <a:r>
            <a:rPr lang="zh-CN" altLang="en-US" b="1" dirty="0" smtClean="0">
              <a:solidFill>
                <a:schemeClr val="tx1"/>
              </a:solidFill>
              <a:latin typeface="幼圆" pitchFamily="49" charset="-122"/>
              <a:ea typeface="幼圆" pitchFamily="49" charset="-122"/>
            </a:rPr>
            <a:t>联机公共目录</a:t>
          </a:r>
          <a:endParaRPr lang="zh-CN" altLang="en-US" b="1" dirty="0">
            <a:solidFill>
              <a:schemeClr val="tx1"/>
            </a:solidFill>
            <a:latin typeface="幼圆" pitchFamily="49" charset="-122"/>
            <a:ea typeface="幼圆" pitchFamily="49" charset="-122"/>
          </a:endParaRPr>
        </a:p>
      </dgm:t>
    </dgm:pt>
    <dgm:pt modelId="{47B914F7-B572-4F54-8B19-897A223EBF63}" type="parTrans" cxnId="{CF4D38A0-1E65-45CA-ABC7-080311EA1520}">
      <dgm:prSet/>
      <dgm:spPr/>
      <dgm:t>
        <a:bodyPr/>
        <a:lstStyle/>
        <a:p>
          <a:endParaRPr lang="zh-CN" altLang="en-US"/>
        </a:p>
      </dgm:t>
    </dgm:pt>
    <dgm:pt modelId="{23B34371-E81A-4F58-A367-68A5D6BA7969}" type="sibTrans" cxnId="{CF4D38A0-1E65-45CA-ABC7-080311EA1520}">
      <dgm:prSet/>
      <dgm:spPr/>
      <dgm:t>
        <a:bodyPr/>
        <a:lstStyle/>
        <a:p>
          <a:endParaRPr lang="zh-CN" altLang="en-US"/>
        </a:p>
      </dgm:t>
    </dgm:pt>
    <dgm:pt modelId="{979E4793-F195-45EF-BBAC-00E8E11478EB}">
      <dgm:prSet phldrT="[文本]">
        <dgm:style>
          <a:lnRef idx="0">
            <a:schemeClr val="accent1"/>
          </a:lnRef>
          <a:fillRef idx="3">
            <a:schemeClr val="accent1"/>
          </a:fillRef>
          <a:effectRef idx="3">
            <a:schemeClr val="accent1"/>
          </a:effectRef>
          <a:fontRef idx="minor">
            <a:schemeClr val="lt1"/>
          </a:fontRef>
        </dgm:style>
      </dgm:prSet>
      <dgm:spPr>
        <a:solidFill>
          <a:srgbClr val="FFC000"/>
        </a:solidFill>
      </dgm:spPr>
      <dgm:t>
        <a:bodyPr/>
        <a:lstStyle/>
        <a:p>
          <a:r>
            <a:rPr lang="zh-CN" altLang="en-US" b="1" dirty="0" smtClean="0">
              <a:solidFill>
                <a:schemeClr val="tx1"/>
              </a:solidFill>
              <a:latin typeface="幼圆" pitchFamily="49" charset="-122"/>
              <a:ea typeface="幼圆" pitchFamily="49" charset="-122"/>
            </a:rPr>
            <a:t>资源发现系统</a:t>
          </a:r>
          <a:endParaRPr lang="zh-CN" altLang="en-US" b="1" dirty="0">
            <a:solidFill>
              <a:schemeClr val="tx1"/>
            </a:solidFill>
            <a:latin typeface="幼圆" pitchFamily="49" charset="-122"/>
            <a:ea typeface="幼圆" pitchFamily="49" charset="-122"/>
          </a:endParaRPr>
        </a:p>
      </dgm:t>
    </dgm:pt>
    <dgm:pt modelId="{E43A7085-5EDD-47E1-9AEE-76CC7D2C3D44}" type="parTrans" cxnId="{5B58F159-AA2A-4940-93C2-7FB6D9DD9525}">
      <dgm:prSet/>
      <dgm:spPr/>
      <dgm:t>
        <a:bodyPr/>
        <a:lstStyle/>
        <a:p>
          <a:endParaRPr lang="zh-CN" altLang="en-US"/>
        </a:p>
      </dgm:t>
    </dgm:pt>
    <dgm:pt modelId="{7ABDD590-7A70-4838-A831-FFD7D8005F2C}" type="sibTrans" cxnId="{5B58F159-AA2A-4940-93C2-7FB6D9DD9525}">
      <dgm:prSet/>
      <dgm:spPr/>
      <dgm:t>
        <a:bodyPr/>
        <a:lstStyle/>
        <a:p>
          <a:endParaRPr lang="zh-CN" altLang="en-US"/>
        </a:p>
      </dgm:t>
    </dgm:pt>
    <dgm:pt modelId="{88E22877-CD1B-4CEC-A65F-84BBDE60F20E}" type="pres">
      <dgm:prSet presAssocID="{6B57B4DC-838C-4624-BF4F-149C9689A7A4}" presName="Name0" presStyleCnt="0">
        <dgm:presLayoutVars>
          <dgm:dir/>
          <dgm:animLvl val="lvl"/>
          <dgm:resizeHandles val="exact"/>
        </dgm:presLayoutVars>
      </dgm:prSet>
      <dgm:spPr/>
    </dgm:pt>
    <dgm:pt modelId="{FB9FB53D-C17A-4CB2-B9D2-9B848CC707C0}" type="pres">
      <dgm:prSet presAssocID="{58DC7104-1F8A-45FD-BACC-60D792DA6AE9}" presName="parTxOnly" presStyleLbl="node1" presStyleIdx="0" presStyleCnt="3">
        <dgm:presLayoutVars>
          <dgm:chMax val="0"/>
          <dgm:chPref val="0"/>
          <dgm:bulletEnabled val="1"/>
        </dgm:presLayoutVars>
      </dgm:prSet>
      <dgm:spPr/>
      <dgm:t>
        <a:bodyPr/>
        <a:lstStyle/>
        <a:p>
          <a:endParaRPr lang="zh-CN" altLang="en-US"/>
        </a:p>
      </dgm:t>
    </dgm:pt>
    <dgm:pt modelId="{9F1EB8B0-E024-40D6-A43E-31D92AD657A3}" type="pres">
      <dgm:prSet presAssocID="{A7D6104B-A20B-4680-95A3-A4C4A9DE59D5}" presName="parTxOnlySpace" presStyleCnt="0"/>
      <dgm:spPr/>
    </dgm:pt>
    <dgm:pt modelId="{436D94B9-B716-41A5-9A83-6FB34E7565A5}" type="pres">
      <dgm:prSet presAssocID="{1A52BDEF-C0EF-40A3-8EFF-FC1CFD076E82}" presName="parTxOnly" presStyleLbl="node1" presStyleIdx="1" presStyleCnt="3">
        <dgm:presLayoutVars>
          <dgm:chMax val="0"/>
          <dgm:chPref val="0"/>
          <dgm:bulletEnabled val="1"/>
        </dgm:presLayoutVars>
      </dgm:prSet>
      <dgm:spPr/>
      <dgm:t>
        <a:bodyPr/>
        <a:lstStyle/>
        <a:p>
          <a:endParaRPr lang="zh-CN" altLang="en-US"/>
        </a:p>
      </dgm:t>
    </dgm:pt>
    <dgm:pt modelId="{5CD3CA7E-356C-4C17-BF9B-4B89FCC60570}" type="pres">
      <dgm:prSet presAssocID="{23B34371-E81A-4F58-A367-68A5D6BA7969}" presName="parTxOnlySpace" presStyleCnt="0"/>
      <dgm:spPr/>
    </dgm:pt>
    <dgm:pt modelId="{2B34F07E-8A33-4B4D-B302-A7323458AE7D}" type="pres">
      <dgm:prSet presAssocID="{979E4793-F195-45EF-BBAC-00E8E11478EB}" presName="parTxOnly" presStyleLbl="node1" presStyleIdx="2" presStyleCnt="3">
        <dgm:presLayoutVars>
          <dgm:chMax val="0"/>
          <dgm:chPref val="0"/>
          <dgm:bulletEnabled val="1"/>
        </dgm:presLayoutVars>
      </dgm:prSet>
      <dgm:spPr/>
      <dgm:t>
        <a:bodyPr/>
        <a:lstStyle/>
        <a:p>
          <a:endParaRPr lang="zh-CN" altLang="en-US"/>
        </a:p>
      </dgm:t>
    </dgm:pt>
  </dgm:ptLst>
  <dgm:cxnLst>
    <dgm:cxn modelId="{7144D5E8-4CA4-4BBE-89EC-2A9166650EE7}" srcId="{6B57B4DC-838C-4624-BF4F-149C9689A7A4}" destId="{58DC7104-1F8A-45FD-BACC-60D792DA6AE9}" srcOrd="0" destOrd="0" parTransId="{C331A8BF-363F-4F5F-BCA3-AF047384E8E7}" sibTransId="{A7D6104B-A20B-4680-95A3-A4C4A9DE59D5}"/>
    <dgm:cxn modelId="{7154FE84-9925-4C45-9F27-C391673498EB}" type="presOf" srcId="{58DC7104-1F8A-45FD-BACC-60D792DA6AE9}" destId="{FB9FB53D-C17A-4CB2-B9D2-9B848CC707C0}" srcOrd="0" destOrd="0" presId="urn:microsoft.com/office/officeart/2005/8/layout/chevron1"/>
    <dgm:cxn modelId="{606ABFBF-6694-44C3-95E0-F171BD6F42F6}" type="presOf" srcId="{6B57B4DC-838C-4624-BF4F-149C9689A7A4}" destId="{88E22877-CD1B-4CEC-A65F-84BBDE60F20E}" srcOrd="0" destOrd="0" presId="urn:microsoft.com/office/officeart/2005/8/layout/chevron1"/>
    <dgm:cxn modelId="{CF4D38A0-1E65-45CA-ABC7-080311EA1520}" srcId="{6B57B4DC-838C-4624-BF4F-149C9689A7A4}" destId="{1A52BDEF-C0EF-40A3-8EFF-FC1CFD076E82}" srcOrd="1" destOrd="0" parTransId="{47B914F7-B572-4F54-8B19-897A223EBF63}" sibTransId="{23B34371-E81A-4F58-A367-68A5D6BA7969}"/>
    <dgm:cxn modelId="{5B58F159-AA2A-4940-93C2-7FB6D9DD9525}" srcId="{6B57B4DC-838C-4624-BF4F-149C9689A7A4}" destId="{979E4793-F195-45EF-BBAC-00E8E11478EB}" srcOrd="2" destOrd="0" parTransId="{E43A7085-5EDD-47E1-9AEE-76CC7D2C3D44}" sibTransId="{7ABDD590-7A70-4838-A831-FFD7D8005F2C}"/>
    <dgm:cxn modelId="{5B4A6ACF-11CB-4865-A682-469C9061E8C5}" type="presOf" srcId="{1A52BDEF-C0EF-40A3-8EFF-FC1CFD076E82}" destId="{436D94B9-B716-41A5-9A83-6FB34E7565A5}" srcOrd="0" destOrd="0" presId="urn:microsoft.com/office/officeart/2005/8/layout/chevron1"/>
    <dgm:cxn modelId="{0A63D918-FA06-4BB1-A65C-E60DA0A58D16}" type="presOf" srcId="{979E4793-F195-45EF-BBAC-00E8E11478EB}" destId="{2B34F07E-8A33-4B4D-B302-A7323458AE7D}" srcOrd="0" destOrd="0" presId="urn:microsoft.com/office/officeart/2005/8/layout/chevron1"/>
    <dgm:cxn modelId="{D384BC49-C3B6-4FBB-A969-BA72CC84215B}" type="presParOf" srcId="{88E22877-CD1B-4CEC-A65F-84BBDE60F20E}" destId="{FB9FB53D-C17A-4CB2-B9D2-9B848CC707C0}" srcOrd="0" destOrd="0" presId="urn:microsoft.com/office/officeart/2005/8/layout/chevron1"/>
    <dgm:cxn modelId="{2856A3FA-CEBC-48F1-A3D8-FCC7F90085B3}" type="presParOf" srcId="{88E22877-CD1B-4CEC-A65F-84BBDE60F20E}" destId="{9F1EB8B0-E024-40D6-A43E-31D92AD657A3}" srcOrd="1" destOrd="0" presId="urn:microsoft.com/office/officeart/2005/8/layout/chevron1"/>
    <dgm:cxn modelId="{FF121DAA-ECB2-40DD-AFEE-9962C3D0E667}" type="presParOf" srcId="{88E22877-CD1B-4CEC-A65F-84BBDE60F20E}" destId="{436D94B9-B716-41A5-9A83-6FB34E7565A5}" srcOrd="2" destOrd="0" presId="urn:microsoft.com/office/officeart/2005/8/layout/chevron1"/>
    <dgm:cxn modelId="{507BD5E2-3793-4EA2-B1D6-2AD75CE6F749}" type="presParOf" srcId="{88E22877-CD1B-4CEC-A65F-84BBDE60F20E}" destId="{5CD3CA7E-356C-4C17-BF9B-4B89FCC60570}" srcOrd="3" destOrd="0" presId="urn:microsoft.com/office/officeart/2005/8/layout/chevron1"/>
    <dgm:cxn modelId="{2BFA5DAB-7A50-4FC8-8167-2DE1AEF696C9}" type="presParOf" srcId="{88E22877-CD1B-4CEC-A65F-84BBDE60F20E}" destId="{2B34F07E-8A33-4B4D-B302-A7323458AE7D}" srcOrd="4" destOrd="0" presId="urn:microsoft.com/office/officeart/2005/8/layout/chevron1"/>
  </dgm:cxnLst>
  <dgm:bg/>
  <dgm:whole/>
</dgm:dataModel>
</file>

<file path=ppt/diagrams/data4.xml><?xml version="1.0" encoding="utf-8"?>
<dgm:dataModel xmlns:dgm="http://schemas.openxmlformats.org/drawingml/2006/diagram" xmlns:a="http://schemas.openxmlformats.org/drawingml/2006/main">
  <dgm:ptLst>
    <dgm:pt modelId="{5D8EED03-95E1-44FC-8ECC-B2D7FC0C81B8}" type="doc">
      <dgm:prSet loTypeId="urn:microsoft.com/office/officeart/2005/8/layout/cycle6" loCatId="cycle" qsTypeId="urn:microsoft.com/office/officeart/2005/8/quickstyle/3d2" qsCatId="3D" csTypeId="urn:microsoft.com/office/officeart/2005/8/colors/accent1_2" csCatId="accent1" phldr="1"/>
      <dgm:spPr/>
      <dgm:t>
        <a:bodyPr/>
        <a:lstStyle/>
        <a:p>
          <a:endParaRPr lang="zh-CN" altLang="en-US"/>
        </a:p>
      </dgm:t>
    </dgm:pt>
    <dgm:pt modelId="{045A4F90-9AED-47D8-891C-CA00BFF5BD6D}">
      <dgm:prSet phldrT="[文本]"/>
      <dgm:spPr>
        <a:solidFill>
          <a:schemeClr val="accent1">
            <a:lumMod val="75000"/>
          </a:schemeClr>
        </a:solidFill>
      </dgm:spPr>
      <dgm:t>
        <a:bodyPr/>
        <a:lstStyle/>
        <a:p>
          <a:r>
            <a:rPr lang="zh-CN" altLang="en-US" b="1" dirty="0" smtClean="0">
              <a:solidFill>
                <a:schemeClr val="tx1"/>
              </a:solidFill>
            </a:rPr>
            <a:t>国家</a:t>
          </a:r>
          <a:endParaRPr lang="en-US" altLang="zh-CN" b="1" dirty="0" smtClean="0">
            <a:solidFill>
              <a:schemeClr val="tx1"/>
            </a:solidFill>
          </a:endParaRPr>
        </a:p>
        <a:p>
          <a:r>
            <a:rPr lang="zh-CN" altLang="en-US" b="1" dirty="0" smtClean="0">
              <a:solidFill>
                <a:schemeClr val="tx1"/>
              </a:solidFill>
            </a:rPr>
            <a:t>图书馆</a:t>
          </a:r>
          <a:endParaRPr lang="zh-CN" altLang="en-US" b="1" dirty="0">
            <a:solidFill>
              <a:schemeClr val="tx1"/>
            </a:solidFill>
          </a:endParaRPr>
        </a:p>
      </dgm:t>
    </dgm:pt>
    <dgm:pt modelId="{AC422CD6-5FA7-4F0C-9B91-03A3BFBF1AC4}" type="parTrans" cxnId="{94258D7C-E4A0-44AF-A72C-AFC6A202E6F5}">
      <dgm:prSet/>
      <dgm:spPr/>
      <dgm:t>
        <a:bodyPr/>
        <a:lstStyle/>
        <a:p>
          <a:endParaRPr lang="zh-CN" altLang="en-US"/>
        </a:p>
      </dgm:t>
    </dgm:pt>
    <dgm:pt modelId="{F2920EBA-B95D-4EB0-9A2E-3D3DF244ED78}" type="sibTrans" cxnId="{94258D7C-E4A0-44AF-A72C-AFC6A202E6F5}">
      <dgm:prSet/>
      <dgm:spPr>
        <a:ln>
          <a:solidFill>
            <a:srgbClr val="C00000"/>
          </a:solidFill>
        </a:ln>
      </dgm:spPr>
      <dgm:t>
        <a:bodyPr/>
        <a:lstStyle/>
        <a:p>
          <a:endParaRPr lang="zh-CN" altLang="en-US"/>
        </a:p>
      </dgm:t>
    </dgm:pt>
    <dgm:pt modelId="{C4C61746-390E-4185-BA38-C5058D0761C1}">
      <dgm:prSet phldrT="[文本]"/>
      <dgm:spPr>
        <a:solidFill>
          <a:srgbClr val="0070C0"/>
        </a:solidFill>
      </dgm:spPr>
      <dgm:t>
        <a:bodyPr/>
        <a:lstStyle/>
        <a:p>
          <a:r>
            <a:rPr lang="zh-CN" altLang="en-US" b="1" dirty="0" smtClean="0">
              <a:solidFill>
                <a:schemeClr val="tx1"/>
              </a:solidFill>
            </a:rPr>
            <a:t>高校图书馆</a:t>
          </a:r>
          <a:endParaRPr lang="zh-CN" altLang="en-US" b="1" dirty="0">
            <a:solidFill>
              <a:schemeClr val="tx1"/>
            </a:solidFill>
          </a:endParaRPr>
        </a:p>
      </dgm:t>
    </dgm:pt>
    <dgm:pt modelId="{8883617E-B4AF-471B-AB58-D2EC656FA423}" type="parTrans" cxnId="{AFD16B96-DF46-4803-89DA-82801C8E2C38}">
      <dgm:prSet/>
      <dgm:spPr/>
      <dgm:t>
        <a:bodyPr/>
        <a:lstStyle/>
        <a:p>
          <a:endParaRPr lang="zh-CN" altLang="en-US"/>
        </a:p>
      </dgm:t>
    </dgm:pt>
    <dgm:pt modelId="{60BB48F2-1EA0-41B6-B399-DE4CFB491B71}" type="sibTrans" cxnId="{AFD16B96-DF46-4803-89DA-82801C8E2C38}">
      <dgm:prSet/>
      <dgm:spPr>
        <a:ln>
          <a:solidFill>
            <a:srgbClr val="C00000"/>
          </a:solidFill>
        </a:ln>
      </dgm:spPr>
      <dgm:t>
        <a:bodyPr/>
        <a:lstStyle/>
        <a:p>
          <a:endParaRPr lang="zh-CN" altLang="en-US"/>
        </a:p>
      </dgm:t>
    </dgm:pt>
    <dgm:pt modelId="{0296C495-51E9-46B5-9D0C-BCCB1622E8A6}">
      <dgm:prSet phldrT="[文本]"/>
      <dgm:spPr>
        <a:solidFill>
          <a:srgbClr val="BFB9E5"/>
        </a:solidFill>
      </dgm:spPr>
      <dgm:t>
        <a:bodyPr/>
        <a:lstStyle/>
        <a:p>
          <a:r>
            <a:rPr lang="zh-CN" altLang="en-US" b="1" dirty="0" smtClean="0">
              <a:solidFill>
                <a:schemeClr val="tx1"/>
              </a:solidFill>
            </a:rPr>
            <a:t>其他文献</a:t>
          </a:r>
          <a:endParaRPr lang="en-US" altLang="zh-CN" b="1" dirty="0" smtClean="0">
            <a:solidFill>
              <a:schemeClr val="tx1"/>
            </a:solidFill>
          </a:endParaRPr>
        </a:p>
        <a:p>
          <a:r>
            <a:rPr lang="zh-CN" altLang="en-US" b="1" dirty="0" smtClean="0">
              <a:solidFill>
                <a:schemeClr val="tx1"/>
              </a:solidFill>
            </a:rPr>
            <a:t>保障机构</a:t>
          </a:r>
          <a:endParaRPr lang="zh-CN" altLang="en-US" b="1" dirty="0">
            <a:solidFill>
              <a:schemeClr val="tx1"/>
            </a:solidFill>
          </a:endParaRPr>
        </a:p>
      </dgm:t>
    </dgm:pt>
    <dgm:pt modelId="{D06B2911-C088-473E-B7D6-09A267CF0422}" type="parTrans" cxnId="{A426D037-4F9F-487D-AE61-35A8C434FFFF}">
      <dgm:prSet/>
      <dgm:spPr/>
      <dgm:t>
        <a:bodyPr/>
        <a:lstStyle/>
        <a:p>
          <a:endParaRPr lang="zh-CN" altLang="en-US"/>
        </a:p>
      </dgm:t>
    </dgm:pt>
    <dgm:pt modelId="{3CD631F6-0BE9-4D0E-8F58-8B197E340B10}" type="sibTrans" cxnId="{A426D037-4F9F-487D-AE61-35A8C434FFFF}">
      <dgm:prSet/>
      <dgm:spPr>
        <a:ln>
          <a:solidFill>
            <a:srgbClr val="C00000"/>
          </a:solidFill>
        </a:ln>
      </dgm:spPr>
      <dgm:t>
        <a:bodyPr/>
        <a:lstStyle/>
        <a:p>
          <a:endParaRPr lang="zh-CN" altLang="en-US"/>
        </a:p>
      </dgm:t>
    </dgm:pt>
    <dgm:pt modelId="{FE389540-16EB-4EEE-A2DD-9870ABFEDBEA}">
      <dgm:prSet phldrT="[文本]"/>
      <dgm:spPr>
        <a:solidFill>
          <a:srgbClr val="FFC000"/>
        </a:solidFill>
      </dgm:spPr>
      <dgm:t>
        <a:bodyPr/>
        <a:lstStyle/>
        <a:p>
          <a:r>
            <a:rPr lang="zh-CN" altLang="en-US" b="1" dirty="0" smtClean="0">
              <a:solidFill>
                <a:schemeClr val="tx1"/>
              </a:solidFill>
            </a:rPr>
            <a:t>公共图书馆</a:t>
          </a:r>
          <a:endParaRPr lang="zh-CN" altLang="en-US" b="1" dirty="0">
            <a:solidFill>
              <a:schemeClr val="tx1"/>
            </a:solidFill>
          </a:endParaRPr>
        </a:p>
      </dgm:t>
    </dgm:pt>
    <dgm:pt modelId="{E3B23187-7596-44E5-B9EE-F69AA8D0770F}" type="parTrans" cxnId="{FA9EED14-E574-4892-A731-FA81C25B236C}">
      <dgm:prSet/>
      <dgm:spPr/>
      <dgm:t>
        <a:bodyPr/>
        <a:lstStyle/>
        <a:p>
          <a:endParaRPr lang="zh-CN" altLang="en-US"/>
        </a:p>
      </dgm:t>
    </dgm:pt>
    <dgm:pt modelId="{3900F067-0961-455F-9B77-B1BD7D41E678}" type="sibTrans" cxnId="{FA9EED14-E574-4892-A731-FA81C25B236C}">
      <dgm:prSet/>
      <dgm:spPr>
        <a:ln>
          <a:solidFill>
            <a:srgbClr val="C00000"/>
          </a:solidFill>
        </a:ln>
      </dgm:spPr>
      <dgm:t>
        <a:bodyPr/>
        <a:lstStyle/>
        <a:p>
          <a:endParaRPr lang="zh-CN" altLang="en-US">
            <a:solidFill>
              <a:srgbClr val="FF0000"/>
            </a:solidFill>
          </a:endParaRPr>
        </a:p>
      </dgm:t>
    </dgm:pt>
    <dgm:pt modelId="{F0A568FC-0B51-44C6-A136-019509D634C3}">
      <dgm:prSet phldrT="[文本]"/>
      <dgm:spPr>
        <a:solidFill>
          <a:srgbClr val="92D050"/>
        </a:solidFill>
      </dgm:spPr>
      <dgm:t>
        <a:bodyPr/>
        <a:lstStyle/>
        <a:p>
          <a:r>
            <a:rPr lang="zh-CN" altLang="en-US" b="1" dirty="0" smtClean="0">
              <a:solidFill>
                <a:schemeClr val="tx1"/>
              </a:solidFill>
            </a:rPr>
            <a:t>专业图书馆</a:t>
          </a:r>
          <a:endParaRPr lang="zh-CN" altLang="en-US" b="1" dirty="0">
            <a:solidFill>
              <a:schemeClr val="tx1"/>
            </a:solidFill>
          </a:endParaRPr>
        </a:p>
      </dgm:t>
    </dgm:pt>
    <dgm:pt modelId="{18E5A96A-8B58-4A06-B3DD-1FB67D652974}" type="sibTrans" cxnId="{193B13A6-DC54-4140-A2A8-3CB3B65943E8}">
      <dgm:prSet/>
      <dgm:spPr>
        <a:ln>
          <a:solidFill>
            <a:srgbClr val="C00000"/>
          </a:solidFill>
        </a:ln>
      </dgm:spPr>
      <dgm:t>
        <a:bodyPr/>
        <a:lstStyle/>
        <a:p>
          <a:endParaRPr lang="zh-CN" altLang="en-US"/>
        </a:p>
      </dgm:t>
    </dgm:pt>
    <dgm:pt modelId="{C1A3B081-5061-48B3-AD44-54D03BD0B5DF}" type="parTrans" cxnId="{193B13A6-DC54-4140-A2A8-3CB3B65943E8}">
      <dgm:prSet/>
      <dgm:spPr/>
      <dgm:t>
        <a:bodyPr/>
        <a:lstStyle/>
        <a:p>
          <a:endParaRPr lang="zh-CN" altLang="en-US"/>
        </a:p>
      </dgm:t>
    </dgm:pt>
    <dgm:pt modelId="{2EC29C30-482F-41DA-8204-EFBCC977A7A0}" type="pres">
      <dgm:prSet presAssocID="{5D8EED03-95E1-44FC-8ECC-B2D7FC0C81B8}" presName="cycle" presStyleCnt="0">
        <dgm:presLayoutVars>
          <dgm:dir/>
          <dgm:resizeHandles val="exact"/>
        </dgm:presLayoutVars>
      </dgm:prSet>
      <dgm:spPr/>
      <dgm:t>
        <a:bodyPr/>
        <a:lstStyle/>
        <a:p>
          <a:endParaRPr lang="zh-CN" altLang="en-US"/>
        </a:p>
      </dgm:t>
    </dgm:pt>
    <dgm:pt modelId="{1E973495-3C48-4E4D-840B-DAE98BEE591D}" type="pres">
      <dgm:prSet presAssocID="{045A4F90-9AED-47D8-891C-CA00BFF5BD6D}" presName="node" presStyleLbl="node1" presStyleIdx="0" presStyleCnt="5">
        <dgm:presLayoutVars>
          <dgm:bulletEnabled val="1"/>
        </dgm:presLayoutVars>
      </dgm:prSet>
      <dgm:spPr/>
      <dgm:t>
        <a:bodyPr/>
        <a:lstStyle/>
        <a:p>
          <a:endParaRPr lang="zh-CN" altLang="en-US"/>
        </a:p>
      </dgm:t>
    </dgm:pt>
    <dgm:pt modelId="{F5D7C698-96B1-4E63-8CF0-FE8E6FE8C4BD}" type="pres">
      <dgm:prSet presAssocID="{045A4F90-9AED-47D8-891C-CA00BFF5BD6D}" presName="spNode" presStyleCnt="0"/>
      <dgm:spPr/>
    </dgm:pt>
    <dgm:pt modelId="{6794A71B-F684-4300-94D1-9FAD7B9298AF}" type="pres">
      <dgm:prSet presAssocID="{F2920EBA-B95D-4EB0-9A2E-3D3DF244ED78}" presName="sibTrans" presStyleLbl="sibTrans1D1" presStyleIdx="0" presStyleCnt="5"/>
      <dgm:spPr/>
      <dgm:t>
        <a:bodyPr/>
        <a:lstStyle/>
        <a:p>
          <a:endParaRPr lang="zh-CN" altLang="en-US"/>
        </a:p>
      </dgm:t>
    </dgm:pt>
    <dgm:pt modelId="{BB8FBDC3-DC36-41CF-B322-D65A95878EFA}" type="pres">
      <dgm:prSet presAssocID="{C4C61746-390E-4185-BA38-C5058D0761C1}" presName="node" presStyleLbl="node1" presStyleIdx="1" presStyleCnt="5">
        <dgm:presLayoutVars>
          <dgm:bulletEnabled val="1"/>
        </dgm:presLayoutVars>
      </dgm:prSet>
      <dgm:spPr/>
      <dgm:t>
        <a:bodyPr/>
        <a:lstStyle/>
        <a:p>
          <a:endParaRPr lang="zh-CN" altLang="en-US"/>
        </a:p>
      </dgm:t>
    </dgm:pt>
    <dgm:pt modelId="{D2C974F5-EB04-45DB-9618-4CC4368A35D8}" type="pres">
      <dgm:prSet presAssocID="{C4C61746-390E-4185-BA38-C5058D0761C1}" presName="spNode" presStyleCnt="0"/>
      <dgm:spPr/>
    </dgm:pt>
    <dgm:pt modelId="{3269C482-97FD-4C64-8290-7F87CED88703}" type="pres">
      <dgm:prSet presAssocID="{60BB48F2-1EA0-41B6-B399-DE4CFB491B71}" presName="sibTrans" presStyleLbl="sibTrans1D1" presStyleIdx="1" presStyleCnt="5"/>
      <dgm:spPr/>
      <dgm:t>
        <a:bodyPr/>
        <a:lstStyle/>
        <a:p>
          <a:endParaRPr lang="zh-CN" altLang="en-US"/>
        </a:p>
      </dgm:t>
    </dgm:pt>
    <dgm:pt modelId="{731E5414-687B-4D73-8B14-B20B580B8BDB}" type="pres">
      <dgm:prSet presAssocID="{0296C495-51E9-46B5-9D0C-BCCB1622E8A6}" presName="node" presStyleLbl="node1" presStyleIdx="2" presStyleCnt="5">
        <dgm:presLayoutVars>
          <dgm:bulletEnabled val="1"/>
        </dgm:presLayoutVars>
      </dgm:prSet>
      <dgm:spPr/>
      <dgm:t>
        <a:bodyPr/>
        <a:lstStyle/>
        <a:p>
          <a:endParaRPr lang="zh-CN" altLang="en-US"/>
        </a:p>
      </dgm:t>
    </dgm:pt>
    <dgm:pt modelId="{3E8B6B13-0EF7-4099-A9B0-CAB6C67D6622}" type="pres">
      <dgm:prSet presAssocID="{0296C495-51E9-46B5-9D0C-BCCB1622E8A6}" presName="spNode" presStyleCnt="0"/>
      <dgm:spPr/>
    </dgm:pt>
    <dgm:pt modelId="{D511DDFB-120F-4101-BF43-4E8A8EDB230C}" type="pres">
      <dgm:prSet presAssocID="{3CD631F6-0BE9-4D0E-8F58-8B197E340B10}" presName="sibTrans" presStyleLbl="sibTrans1D1" presStyleIdx="2" presStyleCnt="5"/>
      <dgm:spPr/>
      <dgm:t>
        <a:bodyPr/>
        <a:lstStyle/>
        <a:p>
          <a:endParaRPr lang="zh-CN" altLang="en-US"/>
        </a:p>
      </dgm:t>
    </dgm:pt>
    <dgm:pt modelId="{4DE99F60-764E-4C8A-AB9D-5A73EA85B6E5}" type="pres">
      <dgm:prSet presAssocID="{F0A568FC-0B51-44C6-A136-019509D634C3}" presName="node" presStyleLbl="node1" presStyleIdx="3" presStyleCnt="5">
        <dgm:presLayoutVars>
          <dgm:bulletEnabled val="1"/>
        </dgm:presLayoutVars>
      </dgm:prSet>
      <dgm:spPr/>
      <dgm:t>
        <a:bodyPr/>
        <a:lstStyle/>
        <a:p>
          <a:endParaRPr lang="zh-CN" altLang="en-US"/>
        </a:p>
      </dgm:t>
    </dgm:pt>
    <dgm:pt modelId="{850E0D7E-8A17-40D6-8A89-FF707E8ED726}" type="pres">
      <dgm:prSet presAssocID="{F0A568FC-0B51-44C6-A136-019509D634C3}" presName="spNode" presStyleCnt="0"/>
      <dgm:spPr/>
    </dgm:pt>
    <dgm:pt modelId="{E81D6D26-9125-4470-9913-738508EBD708}" type="pres">
      <dgm:prSet presAssocID="{18E5A96A-8B58-4A06-B3DD-1FB67D652974}" presName="sibTrans" presStyleLbl="sibTrans1D1" presStyleIdx="3" presStyleCnt="5"/>
      <dgm:spPr/>
      <dgm:t>
        <a:bodyPr/>
        <a:lstStyle/>
        <a:p>
          <a:endParaRPr lang="zh-CN" altLang="en-US"/>
        </a:p>
      </dgm:t>
    </dgm:pt>
    <dgm:pt modelId="{1384ABEC-F4FD-4346-BF45-DB867A45BD32}" type="pres">
      <dgm:prSet presAssocID="{FE389540-16EB-4EEE-A2DD-9870ABFEDBEA}" presName="node" presStyleLbl="node1" presStyleIdx="4" presStyleCnt="5">
        <dgm:presLayoutVars>
          <dgm:bulletEnabled val="1"/>
        </dgm:presLayoutVars>
      </dgm:prSet>
      <dgm:spPr/>
      <dgm:t>
        <a:bodyPr/>
        <a:lstStyle/>
        <a:p>
          <a:endParaRPr lang="zh-CN" altLang="en-US"/>
        </a:p>
      </dgm:t>
    </dgm:pt>
    <dgm:pt modelId="{C5AFFADC-9DE9-4CD5-84FA-025A54992B1E}" type="pres">
      <dgm:prSet presAssocID="{FE389540-16EB-4EEE-A2DD-9870ABFEDBEA}" presName="spNode" presStyleCnt="0"/>
      <dgm:spPr/>
    </dgm:pt>
    <dgm:pt modelId="{C8C3C792-B9AC-468E-9D23-EAF7CA5C82C8}" type="pres">
      <dgm:prSet presAssocID="{3900F067-0961-455F-9B77-B1BD7D41E678}" presName="sibTrans" presStyleLbl="sibTrans1D1" presStyleIdx="4" presStyleCnt="5"/>
      <dgm:spPr/>
      <dgm:t>
        <a:bodyPr/>
        <a:lstStyle/>
        <a:p>
          <a:endParaRPr lang="zh-CN" altLang="en-US"/>
        </a:p>
      </dgm:t>
    </dgm:pt>
  </dgm:ptLst>
  <dgm:cxnLst>
    <dgm:cxn modelId="{151B515A-EEA2-4713-BEF6-27CC823B4AEE}" type="presOf" srcId="{045A4F90-9AED-47D8-891C-CA00BFF5BD6D}" destId="{1E973495-3C48-4E4D-840B-DAE98BEE591D}" srcOrd="0" destOrd="0" presId="urn:microsoft.com/office/officeart/2005/8/layout/cycle6"/>
    <dgm:cxn modelId="{FA9EED14-E574-4892-A731-FA81C25B236C}" srcId="{5D8EED03-95E1-44FC-8ECC-B2D7FC0C81B8}" destId="{FE389540-16EB-4EEE-A2DD-9870ABFEDBEA}" srcOrd="4" destOrd="0" parTransId="{E3B23187-7596-44E5-B9EE-F69AA8D0770F}" sibTransId="{3900F067-0961-455F-9B77-B1BD7D41E678}"/>
    <dgm:cxn modelId="{05231E6D-0B87-4EB9-A840-7E17A929BBA3}" type="presOf" srcId="{C4C61746-390E-4185-BA38-C5058D0761C1}" destId="{BB8FBDC3-DC36-41CF-B322-D65A95878EFA}" srcOrd="0" destOrd="0" presId="urn:microsoft.com/office/officeart/2005/8/layout/cycle6"/>
    <dgm:cxn modelId="{193B13A6-DC54-4140-A2A8-3CB3B65943E8}" srcId="{5D8EED03-95E1-44FC-8ECC-B2D7FC0C81B8}" destId="{F0A568FC-0B51-44C6-A136-019509D634C3}" srcOrd="3" destOrd="0" parTransId="{C1A3B081-5061-48B3-AD44-54D03BD0B5DF}" sibTransId="{18E5A96A-8B58-4A06-B3DD-1FB67D652974}"/>
    <dgm:cxn modelId="{8200DB31-A361-44E2-86AA-E24DAB1828AC}" type="presOf" srcId="{F2920EBA-B95D-4EB0-9A2E-3D3DF244ED78}" destId="{6794A71B-F684-4300-94D1-9FAD7B9298AF}" srcOrd="0" destOrd="0" presId="urn:microsoft.com/office/officeart/2005/8/layout/cycle6"/>
    <dgm:cxn modelId="{94258D7C-E4A0-44AF-A72C-AFC6A202E6F5}" srcId="{5D8EED03-95E1-44FC-8ECC-B2D7FC0C81B8}" destId="{045A4F90-9AED-47D8-891C-CA00BFF5BD6D}" srcOrd="0" destOrd="0" parTransId="{AC422CD6-5FA7-4F0C-9B91-03A3BFBF1AC4}" sibTransId="{F2920EBA-B95D-4EB0-9A2E-3D3DF244ED78}"/>
    <dgm:cxn modelId="{BD00D548-A28C-4EF8-81EA-155AD28F3477}" type="presOf" srcId="{5D8EED03-95E1-44FC-8ECC-B2D7FC0C81B8}" destId="{2EC29C30-482F-41DA-8204-EFBCC977A7A0}" srcOrd="0" destOrd="0" presId="urn:microsoft.com/office/officeart/2005/8/layout/cycle6"/>
    <dgm:cxn modelId="{53EDDC8B-782D-4406-A4DC-C554864493D5}" type="presOf" srcId="{3CD631F6-0BE9-4D0E-8F58-8B197E340B10}" destId="{D511DDFB-120F-4101-BF43-4E8A8EDB230C}" srcOrd="0" destOrd="0" presId="urn:microsoft.com/office/officeart/2005/8/layout/cycle6"/>
    <dgm:cxn modelId="{9F130EE9-4CE8-42F1-B87D-336AA60A631B}" type="presOf" srcId="{0296C495-51E9-46B5-9D0C-BCCB1622E8A6}" destId="{731E5414-687B-4D73-8B14-B20B580B8BDB}" srcOrd="0" destOrd="0" presId="urn:microsoft.com/office/officeart/2005/8/layout/cycle6"/>
    <dgm:cxn modelId="{DE9C7C5C-763F-4930-B9F3-FB372EECA100}" type="presOf" srcId="{60BB48F2-1EA0-41B6-B399-DE4CFB491B71}" destId="{3269C482-97FD-4C64-8290-7F87CED88703}" srcOrd="0" destOrd="0" presId="urn:microsoft.com/office/officeart/2005/8/layout/cycle6"/>
    <dgm:cxn modelId="{69FDE614-3FA5-48ED-97CB-54626D93D1F8}" type="presOf" srcId="{FE389540-16EB-4EEE-A2DD-9870ABFEDBEA}" destId="{1384ABEC-F4FD-4346-BF45-DB867A45BD32}" srcOrd="0" destOrd="0" presId="urn:microsoft.com/office/officeart/2005/8/layout/cycle6"/>
    <dgm:cxn modelId="{CD4C544C-F388-4FD2-89E9-695DCFA3F6F6}" type="presOf" srcId="{F0A568FC-0B51-44C6-A136-019509D634C3}" destId="{4DE99F60-764E-4C8A-AB9D-5A73EA85B6E5}" srcOrd="0" destOrd="0" presId="urn:microsoft.com/office/officeart/2005/8/layout/cycle6"/>
    <dgm:cxn modelId="{A426D037-4F9F-487D-AE61-35A8C434FFFF}" srcId="{5D8EED03-95E1-44FC-8ECC-B2D7FC0C81B8}" destId="{0296C495-51E9-46B5-9D0C-BCCB1622E8A6}" srcOrd="2" destOrd="0" parTransId="{D06B2911-C088-473E-B7D6-09A267CF0422}" sibTransId="{3CD631F6-0BE9-4D0E-8F58-8B197E340B10}"/>
    <dgm:cxn modelId="{AFD16B96-DF46-4803-89DA-82801C8E2C38}" srcId="{5D8EED03-95E1-44FC-8ECC-B2D7FC0C81B8}" destId="{C4C61746-390E-4185-BA38-C5058D0761C1}" srcOrd="1" destOrd="0" parTransId="{8883617E-B4AF-471B-AB58-D2EC656FA423}" sibTransId="{60BB48F2-1EA0-41B6-B399-DE4CFB491B71}"/>
    <dgm:cxn modelId="{AC54DC59-D8C6-4B3F-89AB-2C65E4B89E24}" type="presOf" srcId="{3900F067-0961-455F-9B77-B1BD7D41E678}" destId="{C8C3C792-B9AC-468E-9D23-EAF7CA5C82C8}" srcOrd="0" destOrd="0" presId="urn:microsoft.com/office/officeart/2005/8/layout/cycle6"/>
    <dgm:cxn modelId="{36386071-82D4-41F8-8E47-0BE8EF592044}" type="presOf" srcId="{18E5A96A-8B58-4A06-B3DD-1FB67D652974}" destId="{E81D6D26-9125-4470-9913-738508EBD708}" srcOrd="0" destOrd="0" presId="urn:microsoft.com/office/officeart/2005/8/layout/cycle6"/>
    <dgm:cxn modelId="{3277B0F9-6746-4E11-8E4F-BFF6EAF00910}" type="presParOf" srcId="{2EC29C30-482F-41DA-8204-EFBCC977A7A0}" destId="{1E973495-3C48-4E4D-840B-DAE98BEE591D}" srcOrd="0" destOrd="0" presId="urn:microsoft.com/office/officeart/2005/8/layout/cycle6"/>
    <dgm:cxn modelId="{C89ADA96-0957-47D4-9DEE-EF4E3573B36C}" type="presParOf" srcId="{2EC29C30-482F-41DA-8204-EFBCC977A7A0}" destId="{F5D7C698-96B1-4E63-8CF0-FE8E6FE8C4BD}" srcOrd="1" destOrd="0" presId="urn:microsoft.com/office/officeart/2005/8/layout/cycle6"/>
    <dgm:cxn modelId="{657D112E-8FAC-4C75-B2E4-3A9232836D31}" type="presParOf" srcId="{2EC29C30-482F-41DA-8204-EFBCC977A7A0}" destId="{6794A71B-F684-4300-94D1-9FAD7B9298AF}" srcOrd="2" destOrd="0" presId="urn:microsoft.com/office/officeart/2005/8/layout/cycle6"/>
    <dgm:cxn modelId="{72F2EB2F-26F4-49B8-A0DF-49D70D65D39B}" type="presParOf" srcId="{2EC29C30-482F-41DA-8204-EFBCC977A7A0}" destId="{BB8FBDC3-DC36-41CF-B322-D65A95878EFA}" srcOrd="3" destOrd="0" presId="urn:microsoft.com/office/officeart/2005/8/layout/cycle6"/>
    <dgm:cxn modelId="{CC56F66F-DDC1-45A7-AE48-CECDDF3F3D0A}" type="presParOf" srcId="{2EC29C30-482F-41DA-8204-EFBCC977A7A0}" destId="{D2C974F5-EB04-45DB-9618-4CC4368A35D8}" srcOrd="4" destOrd="0" presId="urn:microsoft.com/office/officeart/2005/8/layout/cycle6"/>
    <dgm:cxn modelId="{E32E19CA-BCBB-4400-BE39-F12BD7C90185}" type="presParOf" srcId="{2EC29C30-482F-41DA-8204-EFBCC977A7A0}" destId="{3269C482-97FD-4C64-8290-7F87CED88703}" srcOrd="5" destOrd="0" presId="urn:microsoft.com/office/officeart/2005/8/layout/cycle6"/>
    <dgm:cxn modelId="{50D7F238-E57D-4FE7-9420-2846BC4EDC08}" type="presParOf" srcId="{2EC29C30-482F-41DA-8204-EFBCC977A7A0}" destId="{731E5414-687B-4D73-8B14-B20B580B8BDB}" srcOrd="6" destOrd="0" presId="urn:microsoft.com/office/officeart/2005/8/layout/cycle6"/>
    <dgm:cxn modelId="{B1CAADE6-6CFD-4ECA-AF60-85F3C96F82B5}" type="presParOf" srcId="{2EC29C30-482F-41DA-8204-EFBCC977A7A0}" destId="{3E8B6B13-0EF7-4099-A9B0-CAB6C67D6622}" srcOrd="7" destOrd="0" presId="urn:microsoft.com/office/officeart/2005/8/layout/cycle6"/>
    <dgm:cxn modelId="{75AF0C78-7510-43D4-86A2-46306CAEC1F1}" type="presParOf" srcId="{2EC29C30-482F-41DA-8204-EFBCC977A7A0}" destId="{D511DDFB-120F-4101-BF43-4E8A8EDB230C}" srcOrd="8" destOrd="0" presId="urn:microsoft.com/office/officeart/2005/8/layout/cycle6"/>
    <dgm:cxn modelId="{F03E31CF-6C0B-4560-883B-5A1872E40CC6}" type="presParOf" srcId="{2EC29C30-482F-41DA-8204-EFBCC977A7A0}" destId="{4DE99F60-764E-4C8A-AB9D-5A73EA85B6E5}" srcOrd="9" destOrd="0" presId="urn:microsoft.com/office/officeart/2005/8/layout/cycle6"/>
    <dgm:cxn modelId="{5A36F1F9-F61E-4CA3-A5D8-8638ABC80C67}" type="presParOf" srcId="{2EC29C30-482F-41DA-8204-EFBCC977A7A0}" destId="{850E0D7E-8A17-40D6-8A89-FF707E8ED726}" srcOrd="10" destOrd="0" presId="urn:microsoft.com/office/officeart/2005/8/layout/cycle6"/>
    <dgm:cxn modelId="{F48C4E89-5A79-4EDD-BCF1-E8C04210A373}" type="presParOf" srcId="{2EC29C30-482F-41DA-8204-EFBCC977A7A0}" destId="{E81D6D26-9125-4470-9913-738508EBD708}" srcOrd="11" destOrd="0" presId="urn:microsoft.com/office/officeart/2005/8/layout/cycle6"/>
    <dgm:cxn modelId="{A02A47DA-55CB-4782-B3DE-5FEAF717D149}" type="presParOf" srcId="{2EC29C30-482F-41DA-8204-EFBCC977A7A0}" destId="{1384ABEC-F4FD-4346-BF45-DB867A45BD32}" srcOrd="12" destOrd="0" presId="urn:microsoft.com/office/officeart/2005/8/layout/cycle6"/>
    <dgm:cxn modelId="{C8D92963-B633-4059-9296-82C7D335AE0C}" type="presParOf" srcId="{2EC29C30-482F-41DA-8204-EFBCC977A7A0}" destId="{C5AFFADC-9DE9-4CD5-84FA-025A54992B1E}" srcOrd="13" destOrd="0" presId="urn:microsoft.com/office/officeart/2005/8/layout/cycle6"/>
    <dgm:cxn modelId="{41A293E4-8CFC-4570-9A80-7F51C44F7AB3}" type="presParOf" srcId="{2EC29C30-482F-41DA-8204-EFBCC977A7A0}" destId="{C8C3C792-B9AC-468E-9D23-EAF7CA5C82C8}" srcOrd="14" destOrd="0" presId="urn:microsoft.com/office/officeart/2005/8/layout/cycle6"/>
  </dgm:cxnLst>
  <dgm:bg/>
  <dgm:whole/>
</dgm:dataModel>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FD3FA2-1D9D-4893-BA1B-53E36D4299CA}" type="datetimeFigureOut">
              <a:rPr lang="zh-CN" altLang="en-US" smtClean="0"/>
              <a:pPr/>
              <a:t>2015-10-9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F1FBC6E-1A33-4528-982B-BAB62EE446F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0DB24C18-3F5A-4285-963A-33B0CC6B82A6}" type="datetimeFigureOut">
              <a:rPr lang="zh-CN" altLang="en-US"/>
              <a:pPr>
                <a:defRPr/>
              </a:pPr>
              <a:t>2015-10-9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9D7F3031-2D6D-40E5-A368-037DEB6D13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18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lvl="0"/>
            <a:r>
              <a:rPr lang="zh-CN" altLang="en-US" sz="1200" kern="1200" dirty="0" smtClean="0">
                <a:solidFill>
                  <a:schemeClr val="tx1"/>
                </a:solidFill>
                <a:latin typeface="+mn-lt"/>
                <a:ea typeface="+mn-ea"/>
                <a:cs typeface="+mn-cs"/>
              </a:rPr>
              <a:t>近年来，国家图书馆文献提供中心通过与各类型图书馆和文献保障联盟合作的方式，始终坚持为用户提供全国乃至全球文献的一站式获取服务。</a:t>
            </a:r>
            <a:endParaRPr lang="en-US" altLang="zh-CN" sz="1200" kern="1200" dirty="0" smtClean="0">
              <a:solidFill>
                <a:schemeClr val="tx1"/>
              </a:solidFill>
              <a:latin typeface="+mn-lt"/>
              <a:ea typeface="+mn-ea"/>
              <a:cs typeface="+mn-cs"/>
            </a:endParaRPr>
          </a:p>
          <a:p>
            <a:pPr lvl="0"/>
            <a:r>
              <a:rPr lang="zh-CN" altLang="en-US" sz="1200" kern="1200" dirty="0" smtClean="0">
                <a:solidFill>
                  <a:schemeClr val="tx1"/>
                </a:solidFill>
                <a:latin typeface="+mn-lt"/>
                <a:ea typeface="+mn-ea"/>
                <a:cs typeface="+mn-cs"/>
              </a:rPr>
              <a:t>与</a:t>
            </a:r>
            <a:r>
              <a:rPr lang="en-US" sz="1200" kern="1200" dirty="0" smtClean="0">
                <a:solidFill>
                  <a:schemeClr val="tx1"/>
                </a:solidFill>
                <a:latin typeface="+mn-lt"/>
                <a:ea typeface="+mn-ea"/>
                <a:cs typeface="+mn-cs"/>
              </a:rPr>
              <a:t>BALIS</a:t>
            </a:r>
            <a:r>
              <a:rPr lang="zh-CN" altLang="en-US" sz="1200" kern="1200" dirty="0" smtClean="0">
                <a:solidFill>
                  <a:schemeClr val="tx1"/>
                </a:solidFill>
                <a:latin typeface="+mn-lt"/>
                <a:ea typeface="+mn-ea"/>
                <a:cs typeface="+mn-cs"/>
              </a:rPr>
              <a:t>的合作</a:t>
            </a:r>
          </a:p>
          <a:p>
            <a:r>
              <a:rPr lang="zh-CN" altLang="en-US" sz="1200" kern="1200" dirty="0" smtClean="0">
                <a:solidFill>
                  <a:schemeClr val="tx1"/>
                </a:solidFill>
                <a:latin typeface="+mn-lt"/>
                <a:ea typeface="+mn-ea"/>
                <a:cs typeface="+mn-cs"/>
              </a:rPr>
              <a:t>上文提到，文献申请主要集中在京津地区的高校用户，为了使这些用户能够更便捷的使用国图资源，</a:t>
            </a:r>
            <a:r>
              <a:rPr lang="en-US" sz="1200" kern="1200" dirty="0" smtClean="0">
                <a:solidFill>
                  <a:schemeClr val="tx1"/>
                </a:solidFill>
                <a:latin typeface="+mn-lt"/>
                <a:ea typeface="+mn-ea"/>
                <a:cs typeface="+mn-cs"/>
              </a:rPr>
              <a:t>2010</a:t>
            </a:r>
            <a:r>
              <a:rPr lang="zh-CN" altLang="en-US" sz="1200" kern="1200" dirty="0" smtClean="0">
                <a:solidFill>
                  <a:schemeClr val="tx1"/>
                </a:solidFill>
                <a:latin typeface="+mn-lt"/>
                <a:ea typeface="+mn-ea"/>
                <a:cs typeface="+mn-cs"/>
              </a:rPr>
              <a:t>年，我馆文献提供中心开始与</a:t>
            </a:r>
            <a:r>
              <a:rPr lang="en-US" sz="1200" kern="1200" dirty="0" smtClean="0">
                <a:solidFill>
                  <a:schemeClr val="tx1"/>
                </a:solidFill>
                <a:latin typeface="+mn-lt"/>
                <a:ea typeface="+mn-ea"/>
                <a:cs typeface="+mn-cs"/>
              </a:rPr>
              <a:t>BALIS</a:t>
            </a:r>
            <a:r>
              <a:rPr lang="zh-CN" altLang="en-US" sz="1200" kern="1200" dirty="0" smtClean="0">
                <a:solidFill>
                  <a:schemeClr val="tx1"/>
                </a:solidFill>
                <a:latin typeface="+mn-lt"/>
                <a:ea typeface="+mn-ea"/>
                <a:cs typeface="+mn-cs"/>
              </a:rPr>
              <a:t>合作，为北京地区高等教育文献保障系统提供了强有力的文献资源支撑。</a:t>
            </a:r>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19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lvl="0"/>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20</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21</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国图于</a:t>
            </a:r>
            <a:r>
              <a:rPr lang="en-US" sz="1200" kern="1200" dirty="0" smtClean="0">
                <a:solidFill>
                  <a:schemeClr val="tx1"/>
                </a:solidFill>
                <a:latin typeface="+mn-lt"/>
                <a:ea typeface="+mn-ea"/>
                <a:cs typeface="+mn-cs"/>
              </a:rPr>
              <a:t>2013</a:t>
            </a:r>
            <a:r>
              <a:rPr lang="zh-CN" altLang="en-US" sz="1200" kern="1200" dirty="0" smtClean="0">
                <a:solidFill>
                  <a:schemeClr val="tx1"/>
                </a:solidFill>
                <a:latin typeface="+mn-lt"/>
                <a:ea typeface="+mn-ea"/>
                <a:cs typeface="+mn-cs"/>
              </a:rPr>
              <a:t>年</a:t>
            </a:r>
            <a:r>
              <a:rPr lang="en-US" sz="1200" kern="1200" dirty="0" smtClean="0">
                <a:solidFill>
                  <a:schemeClr val="tx1"/>
                </a:solidFill>
                <a:latin typeface="+mn-lt"/>
                <a:ea typeface="+mn-ea"/>
                <a:cs typeface="+mn-cs"/>
              </a:rPr>
              <a:t>11</a:t>
            </a:r>
            <a:r>
              <a:rPr lang="zh-CN" altLang="en-US" sz="1200" kern="1200" dirty="0" smtClean="0">
                <a:solidFill>
                  <a:schemeClr val="tx1"/>
                </a:solidFill>
                <a:latin typeface="+mn-lt"/>
                <a:ea typeface="+mn-ea"/>
                <a:cs typeface="+mn-cs"/>
              </a:rPr>
              <a:t>月</a:t>
            </a:r>
            <a:r>
              <a:rPr lang="en-US" sz="1200" kern="1200" dirty="0" smtClean="0">
                <a:solidFill>
                  <a:schemeClr val="tx1"/>
                </a:solidFill>
                <a:latin typeface="+mn-lt"/>
                <a:ea typeface="+mn-ea"/>
                <a:cs typeface="+mn-cs"/>
              </a:rPr>
              <a:t>23</a:t>
            </a:r>
            <a:r>
              <a:rPr lang="zh-CN" altLang="en-US" sz="1200" kern="1200" dirty="0" smtClean="0">
                <a:solidFill>
                  <a:schemeClr val="tx1"/>
                </a:solidFill>
                <a:latin typeface="+mn-lt"/>
                <a:ea typeface="+mn-ea"/>
                <a:cs typeface="+mn-cs"/>
              </a:rPr>
              <a:t>日正式开通与</a:t>
            </a:r>
            <a:r>
              <a:rPr lang="en-US" sz="1200" kern="1200" dirty="0" smtClean="0">
                <a:solidFill>
                  <a:schemeClr val="tx1"/>
                </a:solidFill>
                <a:latin typeface="+mn-lt"/>
                <a:ea typeface="+mn-ea"/>
                <a:cs typeface="+mn-cs"/>
              </a:rPr>
              <a:t>CALIS</a:t>
            </a:r>
            <a:r>
              <a:rPr lang="zh-CN" altLang="en-US" sz="1200" kern="1200" dirty="0" smtClean="0">
                <a:solidFill>
                  <a:schemeClr val="tx1"/>
                </a:solidFill>
                <a:latin typeface="+mn-lt"/>
                <a:ea typeface="+mn-ea"/>
                <a:cs typeface="+mn-cs"/>
              </a:rPr>
              <a:t>的合作，高校图书馆用户可以通过合作平台“一站式”获取国家图书馆的资源与服务。此举不仅使用户获取文献更加便捷，而且有力提升了国家图书馆对业界的资源保障能力。截至</a:t>
            </a:r>
            <a:r>
              <a:rPr lang="en-US" sz="1200" kern="1200" dirty="0" smtClean="0">
                <a:solidFill>
                  <a:schemeClr val="tx1"/>
                </a:solidFill>
                <a:latin typeface="+mn-lt"/>
                <a:ea typeface="+mn-ea"/>
                <a:cs typeface="+mn-cs"/>
              </a:rPr>
              <a:t>2015</a:t>
            </a:r>
            <a:r>
              <a:rPr lang="zh-CN" altLang="en-US" sz="1200" kern="1200" dirty="0" smtClean="0">
                <a:solidFill>
                  <a:schemeClr val="tx1"/>
                </a:solidFill>
                <a:latin typeface="+mn-lt"/>
                <a:ea typeface="+mn-ea"/>
                <a:cs typeface="+mn-cs"/>
              </a:rPr>
              <a:t>年</a:t>
            </a:r>
            <a:r>
              <a:rPr lang="en-US" sz="1200" kern="1200" dirty="0" smtClean="0">
                <a:solidFill>
                  <a:schemeClr val="tx1"/>
                </a:solidFill>
                <a:latin typeface="+mn-lt"/>
                <a:ea typeface="+mn-ea"/>
                <a:cs typeface="+mn-cs"/>
              </a:rPr>
              <a:t>8</a:t>
            </a:r>
            <a:r>
              <a:rPr lang="zh-CN" altLang="en-US" sz="1200" kern="1200" dirty="0" smtClean="0">
                <a:solidFill>
                  <a:schemeClr val="tx1"/>
                </a:solidFill>
                <a:latin typeface="+mn-lt"/>
                <a:ea typeface="+mn-ea"/>
                <a:cs typeface="+mn-cs"/>
              </a:rPr>
              <a:t>月</a:t>
            </a:r>
            <a:r>
              <a:rPr lang="en-US" sz="1200" kern="1200" dirty="0" smtClean="0">
                <a:solidFill>
                  <a:schemeClr val="tx1"/>
                </a:solidFill>
                <a:latin typeface="+mn-lt"/>
                <a:ea typeface="+mn-ea"/>
                <a:cs typeface="+mn-cs"/>
              </a:rPr>
              <a:t>30</a:t>
            </a:r>
            <a:r>
              <a:rPr lang="zh-CN" altLang="en-US" sz="1200" kern="1200" dirty="0" smtClean="0">
                <a:solidFill>
                  <a:schemeClr val="tx1"/>
                </a:solidFill>
                <a:latin typeface="+mn-lt"/>
                <a:ea typeface="+mn-ea"/>
                <a:cs typeface="+mn-cs"/>
              </a:rPr>
              <a:t>日已经有</a:t>
            </a:r>
            <a:r>
              <a:rPr lang="en-US" sz="1200" kern="1200" dirty="0" smtClean="0">
                <a:solidFill>
                  <a:schemeClr val="tx1"/>
                </a:solidFill>
                <a:latin typeface="+mn-lt"/>
                <a:ea typeface="+mn-ea"/>
                <a:cs typeface="+mn-cs"/>
              </a:rPr>
              <a:t>260</a:t>
            </a:r>
            <a:r>
              <a:rPr lang="zh-CN" altLang="en-US" sz="1200" kern="1200" dirty="0" smtClean="0">
                <a:solidFill>
                  <a:schemeClr val="tx1"/>
                </a:solidFill>
                <a:latin typeface="+mn-lt"/>
                <a:ea typeface="+mn-ea"/>
                <a:cs typeface="+mn-cs"/>
              </a:rPr>
              <a:t>所高校图书馆用户，通过合作平台向我馆发来馆际互借和文献传递申请</a:t>
            </a:r>
            <a:r>
              <a:rPr lang="en-US" sz="1200" kern="1200" dirty="0" smtClean="0">
                <a:solidFill>
                  <a:schemeClr val="tx1"/>
                </a:solidFill>
                <a:latin typeface="+mn-lt"/>
                <a:ea typeface="+mn-ea"/>
                <a:cs typeface="+mn-cs"/>
              </a:rPr>
              <a:t>31321</a:t>
            </a:r>
            <a:r>
              <a:rPr lang="zh-CN" altLang="en-US" sz="1200" kern="1200" dirty="0" smtClean="0">
                <a:solidFill>
                  <a:schemeClr val="tx1"/>
                </a:solidFill>
                <a:latin typeface="+mn-lt"/>
                <a:ea typeface="+mn-ea"/>
                <a:cs typeface="+mn-cs"/>
              </a:rPr>
              <a:t>条，结算费用</a:t>
            </a:r>
            <a:r>
              <a:rPr lang="en-US" sz="1200" kern="1200" dirty="0" smtClean="0">
                <a:solidFill>
                  <a:schemeClr val="tx1"/>
                </a:solidFill>
                <a:latin typeface="+mn-lt"/>
                <a:ea typeface="+mn-ea"/>
                <a:cs typeface="+mn-cs"/>
              </a:rPr>
              <a:t>185</a:t>
            </a:r>
            <a:r>
              <a:rPr lang="zh-CN" altLang="en-US" sz="1200" kern="1200" dirty="0" smtClean="0">
                <a:solidFill>
                  <a:schemeClr val="tx1"/>
                </a:solidFill>
                <a:latin typeface="+mn-lt"/>
                <a:ea typeface="+mn-ea"/>
                <a:cs typeface="+mn-cs"/>
              </a:rPr>
              <a:t>万余元。</a:t>
            </a:r>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22</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23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24</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25</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26</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27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28</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29</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国家图书馆馆际互借与文献传递系统从</a:t>
            </a:r>
            <a:r>
              <a:rPr lang="en-US" sz="1200" kern="1200" dirty="0" smtClean="0">
                <a:solidFill>
                  <a:schemeClr val="tx1"/>
                </a:solidFill>
                <a:latin typeface="+mn-lt"/>
                <a:ea typeface="+mn-ea"/>
                <a:cs typeface="+mn-cs"/>
              </a:rPr>
              <a:t>2009</a:t>
            </a:r>
            <a:r>
              <a:rPr lang="zh-CN" altLang="en-US" sz="1200" kern="1200" dirty="0" smtClean="0">
                <a:solidFill>
                  <a:schemeClr val="tx1"/>
                </a:solidFill>
                <a:latin typeface="+mn-lt"/>
                <a:ea typeface="+mn-ea"/>
                <a:cs typeface="+mn-cs"/>
              </a:rPr>
              <a:t>年上线以来，承担着年处理</a:t>
            </a:r>
            <a:r>
              <a:rPr lang="en-US" sz="1200" kern="1200" dirty="0" smtClean="0">
                <a:solidFill>
                  <a:schemeClr val="tx1"/>
                </a:solidFill>
                <a:latin typeface="+mn-lt"/>
                <a:ea typeface="+mn-ea"/>
                <a:cs typeface="+mn-cs"/>
              </a:rPr>
              <a:t>7</a:t>
            </a:r>
            <a:r>
              <a:rPr lang="zh-CN" altLang="en-US" sz="1200" kern="1200" dirty="0" smtClean="0">
                <a:solidFill>
                  <a:schemeClr val="tx1"/>
                </a:solidFill>
                <a:latin typeface="+mn-lt"/>
                <a:ea typeface="+mn-ea"/>
                <a:cs typeface="+mn-cs"/>
              </a:rPr>
              <a:t>万余件文献传递申请的任务，实现了业务流程电子化管理，有效提高了工作效率。但随着信息技术的发展，用户对信息获取的时效性要求不断提高，我馆根据用户需求和文献资源的变化特点，于今年对文献传递系统进行升级。这次系统升级不仅增加了读者统一认证功能、资源检索和提交申请一体化功能、用户互动交流功能和网上支付功能，还重点开发了电子文献的系统自动化处理功能。</a:t>
            </a:r>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30</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31</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32</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34</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35</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37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图书馆从诞生之日起，就肩负着知识传播的重要使命。馆际互借与文献传递作为信息资源共享的基本形式，是图书馆传播知识的有效途径，是图书馆核心价值的重要体现。</a:t>
            </a:r>
            <a:r>
              <a:rPr lang="zh-CN" altLang="en-US" b="1" dirty="0" smtClean="0"/>
              <a:t>国家图书馆开展馆际互借与文献传递服务的历史悠久</a:t>
            </a:r>
            <a:endParaRPr lang="en-US" altLang="zh-CN"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1927</a:t>
            </a:r>
            <a:r>
              <a:rPr lang="zh-CN" altLang="en-US" sz="1200" kern="1200" dirty="0" smtClean="0">
                <a:solidFill>
                  <a:schemeClr val="tx1"/>
                </a:solidFill>
                <a:latin typeface="+mn-lt"/>
                <a:ea typeface="+mn-ea"/>
                <a:cs typeface="+mn-cs"/>
              </a:rPr>
              <a:t>年</a:t>
            </a:r>
            <a:r>
              <a:rPr lang="en-US"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开展馆际互借</a:t>
            </a:r>
          </a:p>
          <a:p>
            <a:pPr lvl="0"/>
            <a:r>
              <a:rPr lang="en-US" sz="1200" kern="1200" dirty="0" smtClean="0">
                <a:solidFill>
                  <a:schemeClr val="tx1"/>
                </a:solidFill>
                <a:latin typeface="+mn-lt"/>
                <a:ea typeface="+mn-ea"/>
                <a:cs typeface="+mn-cs"/>
              </a:rPr>
              <a:t>1949</a:t>
            </a:r>
            <a:r>
              <a:rPr lang="zh-CN" altLang="en-US" sz="1200" kern="1200" dirty="0" smtClean="0">
                <a:solidFill>
                  <a:schemeClr val="tx1"/>
                </a:solidFill>
                <a:latin typeface="+mn-lt"/>
                <a:ea typeface="+mn-ea"/>
                <a:cs typeface="+mn-cs"/>
              </a:rPr>
              <a:t>年</a:t>
            </a:r>
            <a:r>
              <a:rPr lang="en-US"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馆际互借处于初级阶段</a:t>
            </a:r>
          </a:p>
          <a:p>
            <a:pPr lvl="0"/>
            <a:r>
              <a:rPr lang="en-US" sz="1200" kern="1200" dirty="0" smtClean="0">
                <a:solidFill>
                  <a:schemeClr val="tx1"/>
                </a:solidFill>
                <a:latin typeface="+mn-lt"/>
                <a:ea typeface="+mn-ea"/>
                <a:cs typeface="+mn-cs"/>
              </a:rPr>
              <a:t>1956</a:t>
            </a:r>
            <a:r>
              <a:rPr lang="zh-CN" altLang="en-US" sz="1200" kern="1200" dirty="0" smtClean="0">
                <a:solidFill>
                  <a:schemeClr val="tx1"/>
                </a:solidFill>
                <a:latin typeface="+mn-lt"/>
                <a:ea typeface="+mn-ea"/>
                <a:cs typeface="+mn-cs"/>
              </a:rPr>
              <a:t>年</a:t>
            </a:r>
            <a:r>
              <a:rPr lang="en-US"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已与</a:t>
            </a:r>
            <a:r>
              <a:rPr lang="en-US" sz="1200" kern="1200" dirty="0" smtClean="0">
                <a:solidFill>
                  <a:schemeClr val="tx1"/>
                </a:solidFill>
                <a:latin typeface="+mn-lt"/>
                <a:ea typeface="+mn-ea"/>
                <a:cs typeface="+mn-cs"/>
              </a:rPr>
              <a:t>240</a:t>
            </a:r>
            <a:r>
              <a:rPr lang="zh-CN" altLang="en-US" sz="1200" kern="1200" dirty="0" smtClean="0">
                <a:solidFill>
                  <a:schemeClr val="tx1"/>
                </a:solidFill>
                <a:latin typeface="+mn-lt"/>
                <a:ea typeface="+mn-ea"/>
                <a:cs typeface="+mn-cs"/>
              </a:rPr>
              <a:t>个图书馆建立了馆际互借关系</a:t>
            </a:r>
          </a:p>
          <a:p>
            <a:pPr lvl="0"/>
            <a:r>
              <a:rPr lang="en-US" sz="1200" kern="1200" dirty="0" smtClean="0">
                <a:solidFill>
                  <a:schemeClr val="tx1"/>
                </a:solidFill>
                <a:latin typeface="+mn-lt"/>
                <a:ea typeface="+mn-ea"/>
                <a:cs typeface="+mn-cs"/>
              </a:rPr>
              <a:t>1988</a:t>
            </a:r>
            <a:r>
              <a:rPr lang="zh-CN" altLang="en-US" sz="1200" kern="1200" dirty="0" smtClean="0">
                <a:solidFill>
                  <a:schemeClr val="tx1"/>
                </a:solidFill>
                <a:latin typeface="+mn-lt"/>
                <a:ea typeface="+mn-ea"/>
                <a:cs typeface="+mn-cs"/>
              </a:rPr>
              <a:t>年</a:t>
            </a:r>
            <a:r>
              <a:rPr lang="en-US"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与国内</a:t>
            </a:r>
            <a:r>
              <a:rPr lang="en-US" sz="1200" kern="1200" dirty="0" smtClean="0">
                <a:solidFill>
                  <a:schemeClr val="tx1"/>
                </a:solidFill>
                <a:latin typeface="+mn-lt"/>
                <a:ea typeface="+mn-ea"/>
                <a:cs typeface="+mn-cs"/>
              </a:rPr>
              <a:t>300</a:t>
            </a:r>
            <a:r>
              <a:rPr lang="zh-CN" altLang="en-US" sz="1200" kern="1200" dirty="0" smtClean="0">
                <a:solidFill>
                  <a:schemeClr val="tx1"/>
                </a:solidFill>
                <a:latin typeface="+mn-lt"/>
                <a:ea typeface="+mn-ea"/>
                <a:cs typeface="+mn-cs"/>
              </a:rPr>
              <a:t>多个单位的图书馆建立馆际互借关系并与</a:t>
            </a:r>
            <a:r>
              <a:rPr lang="en-US" sz="1200" kern="1200" dirty="0" smtClean="0">
                <a:solidFill>
                  <a:schemeClr val="tx1"/>
                </a:solidFill>
                <a:latin typeface="+mn-lt"/>
                <a:ea typeface="+mn-ea"/>
                <a:cs typeface="+mn-cs"/>
              </a:rPr>
              <a:t>35</a:t>
            </a:r>
            <a:r>
              <a:rPr lang="zh-CN" altLang="en-US" sz="1200" kern="1200" dirty="0" smtClean="0">
                <a:solidFill>
                  <a:schemeClr val="tx1"/>
                </a:solidFill>
                <a:latin typeface="+mn-lt"/>
                <a:ea typeface="+mn-ea"/>
                <a:cs typeface="+mn-cs"/>
              </a:rPr>
              <a:t>个国家和地区的</a:t>
            </a:r>
            <a:r>
              <a:rPr lang="en-US" sz="1200" kern="1200" dirty="0" smtClean="0">
                <a:solidFill>
                  <a:schemeClr val="tx1"/>
                </a:solidFill>
                <a:latin typeface="+mn-lt"/>
                <a:ea typeface="+mn-ea"/>
                <a:cs typeface="+mn-cs"/>
              </a:rPr>
              <a:t>94</a:t>
            </a:r>
            <a:r>
              <a:rPr lang="zh-CN" altLang="en-US" sz="1200" kern="1200" dirty="0" smtClean="0">
                <a:solidFill>
                  <a:schemeClr val="tx1"/>
                </a:solidFill>
                <a:latin typeface="+mn-lt"/>
                <a:ea typeface="+mn-ea"/>
                <a:cs typeface="+mn-cs"/>
              </a:rPr>
              <a:t>个图书馆建立了国际互借关系</a:t>
            </a:r>
          </a:p>
          <a:p>
            <a:pPr lvl="0"/>
            <a:r>
              <a:rPr lang="en-US" sz="1200" kern="1200" dirty="0" smtClean="0">
                <a:solidFill>
                  <a:schemeClr val="tx1"/>
                </a:solidFill>
                <a:latin typeface="+mn-lt"/>
                <a:ea typeface="+mn-ea"/>
                <a:cs typeface="+mn-cs"/>
              </a:rPr>
              <a:t>1997</a:t>
            </a:r>
            <a:r>
              <a:rPr lang="zh-CN" altLang="en-US" sz="1200" kern="1200" dirty="0" smtClean="0">
                <a:solidFill>
                  <a:schemeClr val="tx1"/>
                </a:solidFill>
                <a:latin typeface="+mn-lt"/>
                <a:ea typeface="+mn-ea"/>
                <a:cs typeface="+mn-cs"/>
              </a:rPr>
              <a:t>年</a:t>
            </a:r>
            <a:r>
              <a:rPr lang="en-US"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成立文献提供中心，专门负责馆际互借与文献传递业务</a:t>
            </a:r>
          </a:p>
          <a:p>
            <a:pPr lvl="0"/>
            <a:r>
              <a:rPr lang="en-US" sz="1200" kern="1200" dirty="0" smtClean="0">
                <a:solidFill>
                  <a:schemeClr val="tx1"/>
                </a:solidFill>
                <a:latin typeface="+mn-lt"/>
                <a:ea typeface="+mn-ea"/>
                <a:cs typeface="+mn-cs"/>
              </a:rPr>
              <a:t>2014</a:t>
            </a:r>
            <a:r>
              <a:rPr lang="zh-CN" altLang="en-US" sz="1200" kern="1200" dirty="0" smtClean="0">
                <a:solidFill>
                  <a:schemeClr val="tx1"/>
                </a:solidFill>
                <a:latin typeface="+mn-lt"/>
                <a:ea typeface="+mn-ea"/>
                <a:cs typeface="+mn-cs"/>
              </a:rPr>
              <a:t>年</a:t>
            </a:r>
            <a:r>
              <a:rPr lang="en-US"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目前已与</a:t>
            </a:r>
            <a:r>
              <a:rPr lang="en-US" sz="1200" kern="1200" dirty="0" smtClean="0">
                <a:solidFill>
                  <a:schemeClr val="tx1"/>
                </a:solidFill>
                <a:latin typeface="+mn-lt"/>
                <a:ea typeface="+mn-ea"/>
                <a:cs typeface="+mn-cs"/>
              </a:rPr>
              <a:t>34</a:t>
            </a:r>
            <a:r>
              <a:rPr lang="zh-CN" altLang="en-US" sz="1200" kern="1200" dirty="0" smtClean="0">
                <a:solidFill>
                  <a:schemeClr val="tx1"/>
                </a:solidFill>
                <a:latin typeface="+mn-lt"/>
                <a:ea typeface="+mn-ea"/>
                <a:cs typeface="+mn-cs"/>
              </a:rPr>
              <a:t>个省市自治区的</a:t>
            </a:r>
            <a:r>
              <a:rPr lang="en-US" sz="1200" kern="1200" dirty="0" smtClean="0">
                <a:solidFill>
                  <a:schemeClr val="tx1"/>
                </a:solidFill>
                <a:latin typeface="+mn-lt"/>
                <a:ea typeface="+mn-ea"/>
                <a:cs typeface="+mn-cs"/>
              </a:rPr>
              <a:t>600</a:t>
            </a:r>
            <a:r>
              <a:rPr lang="zh-CN" altLang="en-US" sz="1200" kern="1200" dirty="0" smtClean="0">
                <a:solidFill>
                  <a:schemeClr val="tx1"/>
                </a:solidFill>
                <a:latin typeface="+mn-lt"/>
                <a:ea typeface="+mn-ea"/>
                <a:cs typeface="+mn-cs"/>
              </a:rPr>
              <a:t>余家图书馆建立了馆际互借关系，与国际上</a:t>
            </a:r>
            <a:r>
              <a:rPr lang="en-US" sz="1200" kern="1200" dirty="0" smtClean="0">
                <a:solidFill>
                  <a:schemeClr val="tx1"/>
                </a:solidFill>
                <a:latin typeface="+mn-lt"/>
                <a:ea typeface="+mn-ea"/>
                <a:cs typeface="+mn-cs"/>
              </a:rPr>
              <a:t>63</a:t>
            </a:r>
            <a:r>
              <a:rPr lang="zh-CN" altLang="en-US" sz="1200" kern="1200" dirty="0" smtClean="0">
                <a:solidFill>
                  <a:schemeClr val="tx1"/>
                </a:solidFill>
                <a:latin typeface="+mn-lt"/>
                <a:ea typeface="+mn-ea"/>
                <a:cs typeface="+mn-cs"/>
              </a:rPr>
              <a:t>个国家的</a:t>
            </a:r>
            <a:r>
              <a:rPr lang="en-US" sz="1200" kern="1200" dirty="0" smtClean="0">
                <a:solidFill>
                  <a:schemeClr val="tx1"/>
                </a:solidFill>
                <a:latin typeface="+mn-lt"/>
                <a:ea typeface="+mn-ea"/>
                <a:cs typeface="+mn-cs"/>
              </a:rPr>
              <a:t>500</a:t>
            </a:r>
            <a:r>
              <a:rPr lang="zh-CN" altLang="en-US" sz="1200" kern="1200" dirty="0" smtClean="0">
                <a:solidFill>
                  <a:schemeClr val="tx1"/>
                </a:solidFill>
                <a:latin typeface="+mn-lt"/>
                <a:ea typeface="+mn-ea"/>
                <a:cs typeface="+mn-cs"/>
              </a:rPr>
              <a:t>多个图书馆开展了国际互借业务。</a:t>
            </a:r>
          </a:p>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1997</a:t>
            </a:r>
            <a:r>
              <a:rPr lang="zh-CN" altLang="en-US" sz="1200" kern="1200" dirty="0" smtClean="0">
                <a:solidFill>
                  <a:schemeClr val="tx1"/>
                </a:solidFill>
                <a:latin typeface="+mn-lt"/>
                <a:ea typeface="+mn-ea"/>
                <a:cs typeface="+mn-cs"/>
              </a:rPr>
              <a:t>年国家图书馆文献提供中心成立以后，文献提供业务健康蓬勃发展，如图</a:t>
            </a:r>
            <a:r>
              <a:rPr lang="en-US" sz="1200" kern="1200" dirty="0" smtClean="0">
                <a:solidFill>
                  <a:schemeClr val="tx1"/>
                </a:solidFill>
                <a:latin typeface="+mn-lt"/>
                <a:ea typeface="+mn-ea"/>
                <a:cs typeface="+mn-cs"/>
              </a:rPr>
              <a:t>1</a:t>
            </a:r>
            <a:r>
              <a:rPr lang="zh-CN" altLang="en-US" sz="1200" kern="1200" dirty="0" smtClean="0">
                <a:solidFill>
                  <a:schemeClr val="tx1"/>
                </a:solidFill>
                <a:latin typeface="+mn-lt"/>
                <a:ea typeface="+mn-ea"/>
                <a:cs typeface="+mn-cs"/>
              </a:rPr>
              <a:t>所示，文献提供业务量逐年攀升，特别是</a:t>
            </a:r>
            <a:r>
              <a:rPr lang="en-US" sz="1200" kern="1200" dirty="0" smtClean="0">
                <a:solidFill>
                  <a:schemeClr val="tx1"/>
                </a:solidFill>
                <a:latin typeface="+mn-lt"/>
                <a:ea typeface="+mn-ea"/>
                <a:cs typeface="+mn-cs"/>
              </a:rPr>
              <a:t>2009</a:t>
            </a:r>
            <a:r>
              <a:rPr lang="zh-CN" altLang="en-US" sz="1200" kern="1200" dirty="0" smtClean="0">
                <a:solidFill>
                  <a:schemeClr val="tx1"/>
                </a:solidFill>
                <a:latin typeface="+mn-lt"/>
                <a:ea typeface="+mn-ea"/>
                <a:cs typeface="+mn-cs"/>
              </a:rPr>
              <a:t>年国家图书馆馆际互借和文献传递系统启用，文献提供工作效率大幅提升，</a:t>
            </a:r>
            <a:r>
              <a:rPr lang="en-US" sz="1200" kern="1200" dirty="0" smtClean="0">
                <a:solidFill>
                  <a:schemeClr val="tx1"/>
                </a:solidFill>
                <a:latin typeface="+mn-lt"/>
                <a:ea typeface="+mn-ea"/>
                <a:cs typeface="+mn-cs"/>
              </a:rPr>
              <a:t>2010</a:t>
            </a:r>
            <a:r>
              <a:rPr lang="zh-CN" altLang="en-US" sz="1200" kern="1200" dirty="0" smtClean="0">
                <a:solidFill>
                  <a:schemeClr val="tx1"/>
                </a:solidFill>
                <a:latin typeface="+mn-lt"/>
                <a:ea typeface="+mn-ea"/>
                <a:cs typeface="+mn-cs"/>
              </a:rPr>
              <a:t>年的业务量创历史新高。</a:t>
            </a:r>
            <a:r>
              <a:rPr lang="en-US" sz="1200" kern="1200" dirty="0" smtClean="0">
                <a:solidFill>
                  <a:schemeClr val="tx1"/>
                </a:solidFill>
                <a:latin typeface="+mn-lt"/>
                <a:ea typeface="+mn-ea"/>
                <a:cs typeface="+mn-cs"/>
              </a:rPr>
              <a:t>2011</a:t>
            </a:r>
            <a:r>
              <a:rPr lang="zh-CN" altLang="en-US" sz="1200" kern="1200" dirty="0" smtClean="0">
                <a:solidFill>
                  <a:schemeClr val="tx1"/>
                </a:solidFill>
                <a:latin typeface="+mn-lt"/>
                <a:ea typeface="+mn-ea"/>
                <a:cs typeface="+mn-cs"/>
              </a:rPr>
              <a:t>年和</a:t>
            </a:r>
            <a:r>
              <a:rPr lang="en-US" sz="1200" kern="1200" dirty="0" smtClean="0">
                <a:solidFill>
                  <a:schemeClr val="tx1"/>
                </a:solidFill>
                <a:latin typeface="+mn-lt"/>
                <a:ea typeface="+mn-ea"/>
                <a:cs typeface="+mn-cs"/>
              </a:rPr>
              <a:t>2012</a:t>
            </a:r>
            <a:r>
              <a:rPr lang="zh-CN" altLang="en-US" sz="1200" kern="1200" dirty="0" smtClean="0">
                <a:solidFill>
                  <a:schemeClr val="tx1"/>
                </a:solidFill>
                <a:latin typeface="+mn-lt"/>
                <a:ea typeface="+mn-ea"/>
                <a:cs typeface="+mn-cs"/>
              </a:rPr>
              <a:t>年由于我馆南区闭馆维修，部分文献获取受限，文献提供服务受到严重影响，业务量有所下降。</a:t>
            </a:r>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11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9D7F3031-2D6D-40E5-A368-037DEB6D134E}" type="slidenum">
              <a:rPr lang="zh-CN" altLang="en-US" smtClean="0"/>
              <a:pPr>
                <a:defRPr/>
              </a:pPr>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7" descr="首页"/>
          <p:cNvPicPr>
            <a:picLocks noChangeAspect="1" noChangeArrowheads="1"/>
          </p:cNvPicPr>
          <p:nvPr userDrawn="1"/>
        </p:nvPicPr>
        <p:blipFill>
          <a:blip r:embed="rId2" cstate="print"/>
          <a:srcRect/>
          <a:stretch>
            <a:fillRect/>
          </a:stretch>
        </p:blipFill>
        <p:spPr bwMode="auto">
          <a:xfrm>
            <a:off x="-76200" y="-57150"/>
            <a:ext cx="9220200" cy="6915150"/>
          </a:xfrm>
          <a:prstGeom prst="rect">
            <a:avLst/>
          </a:prstGeom>
          <a:noFill/>
          <a:ln w="9525">
            <a:noFill/>
            <a:miter lim="800000"/>
            <a:headEnd/>
            <a:tailEnd/>
          </a:ln>
        </p:spPr>
      </p:pic>
      <p:sp>
        <p:nvSpPr>
          <p:cNvPr id="8194" name="Rectangle 2"/>
          <p:cNvSpPr>
            <a:spLocks noGrp="1" noChangeArrowheads="1"/>
          </p:cNvSpPr>
          <p:nvPr>
            <p:ph type="ctrTitle"/>
          </p:nvPr>
        </p:nvSpPr>
        <p:spPr>
          <a:xfrm>
            <a:off x="685800" y="2130425"/>
            <a:ext cx="7772400" cy="1470025"/>
          </a:xfrm>
        </p:spPr>
        <p:txBody>
          <a:bodyPr/>
          <a:lstStyle>
            <a:lvl1pPr>
              <a:defRPr sz="3600" b="1"/>
            </a:lvl1pPr>
          </a:lstStyle>
          <a:p>
            <a:r>
              <a:rPr lang="zh-CN" altLang="en-US"/>
              <a:t>文字文字文字</a:t>
            </a:r>
          </a:p>
        </p:txBody>
      </p:sp>
      <p:sp>
        <p:nvSpPr>
          <p:cNvPr id="8195" name="Rectangle 3"/>
          <p:cNvSpPr>
            <a:spLocks noGrp="1" noChangeArrowheads="1"/>
          </p:cNvSpPr>
          <p:nvPr>
            <p:ph type="subTitle" idx="1"/>
          </p:nvPr>
        </p:nvSpPr>
        <p:spPr>
          <a:xfrm>
            <a:off x="2362200" y="3886200"/>
            <a:ext cx="6400800" cy="838200"/>
          </a:xfrm>
        </p:spPr>
        <p:txBody>
          <a:bodyPr/>
          <a:lstStyle>
            <a:lvl1pPr marL="0" indent="0" algn="ctr">
              <a:buFontTx/>
              <a:buNone/>
              <a:defRPr/>
            </a:lvl1pPr>
          </a:lstStyle>
          <a:p>
            <a:r>
              <a:rPr lang="zh-CN" altLang="en-US"/>
              <a:t>单击此处编辑母版副标题样式</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模版"/>
          <p:cNvPicPr>
            <a:picLocks noChangeAspect="1" noChangeArrowheads="1"/>
          </p:cNvPicPr>
          <p:nvPr userDrawn="1"/>
        </p:nvPicPr>
        <p:blipFill>
          <a:blip r:embed="rId13" cstate="print"/>
          <a:srcRect/>
          <a:stretch>
            <a:fillRect/>
          </a:stretch>
        </p:blipFill>
        <p:spPr bwMode="auto">
          <a:xfrm>
            <a:off x="0" y="0"/>
            <a:ext cx="9144000" cy="6862763"/>
          </a:xfrm>
          <a:prstGeom prst="rect">
            <a:avLst/>
          </a:prstGeom>
          <a:noFill/>
          <a:ln w="9525">
            <a:noFill/>
            <a:miter lim="800000"/>
            <a:headEnd/>
            <a:tailEnd/>
          </a:ln>
        </p:spPr>
      </p:pic>
      <p:sp>
        <p:nvSpPr>
          <p:cNvPr id="1027"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8"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charset="-122"/>
        </a:defRPr>
      </a:lvl2pPr>
      <a:lvl3pPr algn="ctr" rtl="0" eaLnBrk="0" fontAlgn="base" hangingPunct="0">
        <a:spcBef>
          <a:spcPct val="0"/>
        </a:spcBef>
        <a:spcAft>
          <a:spcPct val="0"/>
        </a:spcAft>
        <a:defRPr sz="4400">
          <a:solidFill>
            <a:schemeClr val="tx2"/>
          </a:solidFill>
          <a:latin typeface="Arial" charset="0"/>
          <a:ea typeface="宋体" charset="-122"/>
        </a:defRPr>
      </a:lvl3pPr>
      <a:lvl4pPr algn="ctr" rtl="0" eaLnBrk="0" fontAlgn="base" hangingPunct="0">
        <a:spcBef>
          <a:spcPct val="0"/>
        </a:spcBef>
        <a:spcAft>
          <a:spcPct val="0"/>
        </a:spcAft>
        <a:defRPr sz="4400">
          <a:solidFill>
            <a:schemeClr val="tx2"/>
          </a:solidFill>
          <a:latin typeface="Arial" charset="0"/>
          <a:ea typeface="宋体" charset="-122"/>
        </a:defRPr>
      </a:lvl4pPr>
      <a:lvl5pPr algn="ctr" rtl="0" eaLnBrk="0" fontAlgn="base" hangingPunct="0">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ctrTitle"/>
          </p:nvPr>
        </p:nvSpPr>
        <p:spPr>
          <a:xfrm>
            <a:off x="152400" y="2362200"/>
            <a:ext cx="8686800" cy="1831975"/>
          </a:xfrm>
        </p:spPr>
        <p:txBody>
          <a:bodyPr/>
          <a:lstStyle/>
          <a:p>
            <a:pPr>
              <a:lnSpc>
                <a:spcPct val="150000"/>
              </a:lnSpc>
            </a:pPr>
            <a:r>
              <a:rPr lang="zh-CN" altLang="en-US" sz="4400" b="0" dirty="0" smtClean="0">
                <a:latin typeface="华文行楷" pitchFamily="2" charset="-122"/>
                <a:ea typeface="华文行楷" pitchFamily="2" charset="-122"/>
              </a:rPr>
              <a:t>打造全国图书馆文献资源调度中心</a:t>
            </a:r>
            <a:r>
              <a:rPr lang="zh-CN" altLang="en-US" sz="4000" dirty="0" smtClean="0"/>
              <a:t/>
            </a:r>
            <a:br>
              <a:rPr lang="zh-CN" altLang="en-US" sz="4000" dirty="0" smtClean="0"/>
            </a:br>
            <a:r>
              <a:rPr lang="en-US" altLang="zh-CN" sz="2800" b="0" dirty="0" smtClean="0">
                <a:latin typeface="华文行楷" pitchFamily="2" charset="-122"/>
                <a:ea typeface="华文行楷" pitchFamily="2" charset="-122"/>
              </a:rPr>
              <a:t>——</a:t>
            </a:r>
            <a:r>
              <a:rPr lang="zh-CN" altLang="en-US" sz="2800" b="0" dirty="0" smtClean="0">
                <a:latin typeface="华文行楷" pitchFamily="2" charset="-122"/>
                <a:ea typeface="华文行楷" pitchFamily="2" charset="-122"/>
              </a:rPr>
              <a:t>全国联合编目系统在文献</a:t>
            </a:r>
            <a:r>
              <a:rPr lang="zh-CN" altLang="en-US" sz="2800" b="0" dirty="0" smtClean="0">
                <a:latin typeface="华文行楷" pitchFamily="2" charset="-122"/>
                <a:ea typeface="华文行楷" pitchFamily="2" charset="-122"/>
              </a:rPr>
              <a:t>提供</a:t>
            </a:r>
            <a:r>
              <a:rPr lang="zh-CN" altLang="en-US" sz="2800" b="0" dirty="0" smtClean="0">
                <a:latin typeface="华文行楷" pitchFamily="2" charset="-122"/>
                <a:ea typeface="华文行楷" pitchFamily="2" charset="-122"/>
              </a:rPr>
              <a:t>服务中的应用展望</a:t>
            </a:r>
            <a:endParaRPr lang="zh-CN" altLang="zh-CN" sz="4000" b="0" dirty="0" smtClean="0">
              <a:latin typeface="华文行楷" pitchFamily="2" charset="-122"/>
              <a:ea typeface="华文行楷" pitchFamily="2" charset="-122"/>
            </a:endParaRPr>
          </a:p>
        </p:txBody>
      </p:sp>
      <p:sp>
        <p:nvSpPr>
          <p:cNvPr id="3075" name="Rectangle 6"/>
          <p:cNvSpPr>
            <a:spLocks noGrp="1" noChangeArrowheads="1"/>
          </p:cNvSpPr>
          <p:nvPr>
            <p:ph type="subTitle" idx="1"/>
          </p:nvPr>
        </p:nvSpPr>
        <p:spPr>
          <a:xfrm>
            <a:off x="3352800" y="4876800"/>
            <a:ext cx="6400800" cy="838200"/>
          </a:xfrm>
        </p:spPr>
        <p:txBody>
          <a:bodyPr/>
          <a:lstStyle/>
          <a:p>
            <a:pPr eaLnBrk="1" hangingPunct="1"/>
            <a:r>
              <a:rPr lang="zh-CN" altLang="en-US" sz="2000" b="1" dirty="0" smtClean="0">
                <a:latin typeface="仿宋_GB2312" pitchFamily="49" charset="-122"/>
                <a:ea typeface="仿宋_GB2312" pitchFamily="49" charset="-122"/>
              </a:rPr>
              <a:t>国家图书馆</a:t>
            </a:r>
            <a:endParaRPr lang="en-US" altLang="zh-CN" sz="2000" b="1" dirty="0" smtClean="0">
              <a:latin typeface="仿宋_GB2312" pitchFamily="49" charset="-122"/>
              <a:ea typeface="仿宋_GB2312" pitchFamily="49" charset="-122"/>
            </a:endParaRPr>
          </a:p>
          <a:p>
            <a:pPr eaLnBrk="1" hangingPunct="1"/>
            <a:r>
              <a:rPr lang="zh-CN" altLang="en-US" sz="2000" b="1" dirty="0" smtClean="0">
                <a:latin typeface="仿宋_GB2312" pitchFamily="49" charset="-122"/>
                <a:ea typeface="仿宋_GB2312" pitchFamily="49" charset="-122"/>
              </a:rPr>
              <a:t>赵 星</a:t>
            </a:r>
            <a:endParaRPr lang="en-US" altLang="zh-CN" sz="2000" b="1" dirty="0" smtClean="0">
              <a:latin typeface="仿宋_GB2312" pitchFamily="49" charset="-122"/>
              <a:ea typeface="仿宋_GB2312" pitchFamily="49" charset="-122"/>
            </a:endParaRPr>
          </a:p>
          <a:p>
            <a:pPr eaLnBrk="1" hangingPunct="1"/>
            <a:r>
              <a:rPr lang="en-US" altLang="zh-CN" sz="2000" b="1" dirty="0" smtClean="0">
                <a:latin typeface="仿宋_GB2312" pitchFamily="49" charset="-122"/>
                <a:ea typeface="仿宋_GB2312" pitchFamily="49" charset="-122"/>
              </a:rPr>
              <a:t>2015.10.19</a:t>
            </a:r>
            <a:endParaRPr lang="zh-CN" altLang="zh-CN" sz="2000" b="1" dirty="0" smtClean="0">
              <a:latin typeface="仿宋_GB2312" pitchFamily="49" charset="-122"/>
              <a:ea typeface="仿宋_GB2312" pitchFamily="49"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686800" cy="1143000"/>
          </a:xfrm>
        </p:spPr>
        <p:txBody>
          <a:bodyPr/>
          <a:lstStyle/>
          <a:p>
            <a:r>
              <a:rPr lang="zh-CN" altLang="en-US" sz="3200" b="1" dirty="0" smtClean="0">
                <a:solidFill>
                  <a:schemeClr val="bg1"/>
                </a:solidFill>
              </a:rPr>
              <a:t>文献信息揭示方式的变化为资源共享铺平道路</a:t>
            </a:r>
            <a:endParaRPr lang="zh-CN" altLang="en-US" sz="3200" b="1" dirty="0">
              <a:solidFill>
                <a:schemeClr val="bg1"/>
              </a:solidFill>
            </a:endParaRPr>
          </a:p>
        </p:txBody>
      </p:sp>
      <p:sp>
        <p:nvSpPr>
          <p:cNvPr id="3" name="内容占位符 2"/>
          <p:cNvSpPr>
            <a:spLocks noGrp="1"/>
          </p:cNvSpPr>
          <p:nvPr>
            <p:ph idx="1"/>
          </p:nvPr>
        </p:nvSpPr>
        <p:spPr>
          <a:xfrm>
            <a:off x="457200" y="1798637"/>
            <a:ext cx="8229600" cy="4525963"/>
          </a:xfrm>
        </p:spPr>
        <p:txBody>
          <a:bodyPr/>
          <a:lstStyle/>
          <a:p>
            <a:r>
              <a:rPr lang="zh-CN" altLang="en-US" b="1" dirty="0" smtClean="0">
                <a:latin typeface="幼圆" pitchFamily="49" charset="-122"/>
                <a:ea typeface="幼圆" pitchFamily="49" charset="-122"/>
              </a:rPr>
              <a:t>图书馆资源发现系统使不同图书馆馆藏资源的整合和集中揭示成为可能</a:t>
            </a:r>
            <a:endParaRPr lang="en-US" altLang="zh-CN" b="1" dirty="0" smtClean="0">
              <a:latin typeface="幼圆" pitchFamily="49" charset="-122"/>
              <a:ea typeface="幼圆" pitchFamily="49" charset="-122"/>
            </a:endParaRPr>
          </a:p>
          <a:p>
            <a:endParaRPr lang="zh-CN" altLang="en-US" dirty="0"/>
          </a:p>
        </p:txBody>
      </p:sp>
      <p:graphicFrame>
        <p:nvGraphicFramePr>
          <p:cNvPr id="8" name="图示 7"/>
          <p:cNvGraphicFramePr/>
          <p:nvPr/>
        </p:nvGraphicFramePr>
        <p:xfrm>
          <a:off x="1447800" y="2184400"/>
          <a:ext cx="6477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chemeClr val="bg1"/>
                </a:solidFill>
              </a:rPr>
              <a:t>文津搜索</a:t>
            </a:r>
            <a:endParaRPr lang="zh-CN" altLang="en-US" b="1" dirty="0">
              <a:solidFill>
                <a:schemeClr val="bg1"/>
              </a:solidFill>
            </a:endParaRPr>
          </a:p>
        </p:txBody>
      </p:sp>
      <p:pic>
        <p:nvPicPr>
          <p:cNvPr id="4" name="Picture 4"/>
          <p:cNvPicPr>
            <a:picLocks noChangeAspect="1" noChangeArrowheads="1"/>
          </p:cNvPicPr>
          <p:nvPr/>
        </p:nvPicPr>
        <p:blipFill>
          <a:blip r:embed="rId3"/>
          <a:srcRect/>
          <a:stretch>
            <a:fillRect/>
          </a:stretch>
        </p:blipFill>
        <p:spPr bwMode="auto">
          <a:xfrm>
            <a:off x="228600" y="1828800"/>
            <a:ext cx="7515225" cy="4533900"/>
          </a:xfrm>
          <a:prstGeom prst="rect">
            <a:avLst/>
          </a:prstGeom>
          <a:noFill/>
          <a:ln w="9525">
            <a:noFill/>
            <a:miter lim="800000"/>
            <a:headEnd/>
            <a:tailEnd/>
          </a:ln>
          <a:effectLst/>
          <a:scene3d>
            <a:camera prst="orthographicFront"/>
            <a:lightRig rig="threePt" dir="t"/>
          </a:scene3d>
          <a:sp3d>
            <a:bevelT/>
          </a:sp3d>
        </p:spPr>
      </p:pic>
      <p:pic>
        <p:nvPicPr>
          <p:cNvPr id="2050" name="Picture 2"/>
          <p:cNvPicPr>
            <a:picLocks noGrp="1" noChangeAspect="1" noChangeArrowheads="1"/>
          </p:cNvPicPr>
          <p:nvPr>
            <p:ph idx="1"/>
          </p:nvPr>
        </p:nvPicPr>
        <p:blipFill>
          <a:blip r:embed="rId4"/>
          <a:srcRect/>
          <a:stretch>
            <a:fillRect/>
          </a:stretch>
        </p:blipFill>
        <p:spPr bwMode="auto">
          <a:xfrm>
            <a:off x="2946400" y="2743200"/>
            <a:ext cx="5892800" cy="2692400"/>
          </a:xfrm>
          <a:prstGeom prst="rect">
            <a:avLst/>
          </a:prstGeom>
          <a:noFill/>
          <a:ln w="9525">
            <a:noFill/>
            <a:miter lim="800000"/>
            <a:headEnd/>
            <a:tailEnd/>
          </a:ln>
          <a:effectLst/>
          <a:scene3d>
            <a:camera prst="orthographicFront"/>
            <a:lightRig rig="threePt" dir="t"/>
          </a:scene3d>
          <a:sp3d>
            <a:bevelT/>
          </a:sp3d>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3"/>
          <p:cNvSpPr txBox="1">
            <a:spLocks noChangeArrowheads="1"/>
          </p:cNvSpPr>
          <p:nvPr/>
        </p:nvSpPr>
        <p:spPr bwMode="auto">
          <a:xfrm>
            <a:off x="1662113" y="722313"/>
            <a:ext cx="184150" cy="366712"/>
          </a:xfrm>
          <a:prstGeom prst="rect">
            <a:avLst/>
          </a:prstGeom>
          <a:noFill/>
          <a:ln w="9525">
            <a:noFill/>
            <a:miter lim="800000"/>
            <a:headEnd/>
            <a:tailEnd/>
          </a:ln>
        </p:spPr>
        <p:txBody>
          <a:bodyPr wrap="none">
            <a:spAutoFit/>
          </a:bodyPr>
          <a:lstStyle/>
          <a:p>
            <a:endParaRPr lang="zh-CN" altLang="zh-CN"/>
          </a:p>
        </p:txBody>
      </p:sp>
      <p:sp>
        <p:nvSpPr>
          <p:cNvPr id="7" name="AutoShape 46"/>
          <p:cNvSpPr>
            <a:spLocks noChangeArrowheads="1"/>
          </p:cNvSpPr>
          <p:nvPr/>
        </p:nvSpPr>
        <p:spPr bwMode="ltGray">
          <a:xfrm rot="5400000">
            <a:off x="-2422526" y="14747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latin typeface="Arial" pitchFamily="34" charset="0"/>
              <a:ea typeface="宋体" pitchFamily="2" charset="-122"/>
            </a:endParaRPr>
          </a:p>
        </p:txBody>
      </p:sp>
      <p:sp>
        <p:nvSpPr>
          <p:cNvPr id="8" name="AutoShape 47"/>
          <p:cNvSpPr>
            <a:spLocks noChangeArrowheads="1"/>
          </p:cNvSpPr>
          <p:nvPr/>
        </p:nvSpPr>
        <p:spPr bwMode="ltGray">
          <a:xfrm rot="5400000" flipH="1">
            <a:off x="-2017712" y="1909762"/>
            <a:ext cx="4032250" cy="3930651"/>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chemeClr val="hlink">
                  <a:alpha val="56000"/>
                </a:schemeClr>
              </a:gs>
              <a:gs pos="100000">
                <a:schemeClr val="hlink">
                  <a:gamma/>
                  <a:tint val="0"/>
                  <a:invGamma/>
                  <a:alpha val="48000"/>
                </a:schemeClr>
              </a:gs>
            </a:gsLst>
            <a:lin ang="5400000" scaled="1"/>
          </a:gradFill>
          <a:ln w="0" algn="ctr">
            <a:noFill/>
            <a:miter lim="800000"/>
            <a:headEnd/>
            <a:tailEnd/>
          </a:ln>
          <a:effectLst/>
        </p:spPr>
        <p:txBody>
          <a:bodyPr wrap="none" anchor="ctr"/>
          <a:lstStyle/>
          <a:p>
            <a:pPr>
              <a:defRPr/>
            </a:pPr>
            <a:endParaRPr lang="zh-CN" altLang="en-US">
              <a:latin typeface="Arial" pitchFamily="34" charset="0"/>
              <a:ea typeface="宋体" pitchFamily="2" charset="-122"/>
            </a:endParaRPr>
          </a:p>
        </p:txBody>
      </p:sp>
      <p:grpSp>
        <p:nvGrpSpPr>
          <p:cNvPr id="2" name="Group 81"/>
          <p:cNvGrpSpPr>
            <a:grpSpLocks/>
          </p:cNvGrpSpPr>
          <p:nvPr/>
        </p:nvGrpSpPr>
        <p:grpSpPr bwMode="auto">
          <a:xfrm>
            <a:off x="1828800" y="2362200"/>
            <a:ext cx="355600" cy="381000"/>
            <a:chOff x="2078" y="1680"/>
            <a:chExt cx="1615" cy="1615"/>
          </a:xfrm>
        </p:grpSpPr>
        <p:sp>
          <p:nvSpPr>
            <p:cNvPr id="5135"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11"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5137"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13"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5139"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5126" name="矩形 31"/>
          <p:cNvSpPr>
            <a:spLocks noChangeArrowheads="1"/>
          </p:cNvSpPr>
          <p:nvPr/>
        </p:nvSpPr>
        <p:spPr bwMode="auto">
          <a:xfrm>
            <a:off x="2343150" y="1981200"/>
            <a:ext cx="5429250" cy="1015663"/>
          </a:xfrm>
          <a:prstGeom prst="rect">
            <a:avLst/>
          </a:prstGeom>
          <a:noFill/>
          <a:ln w="9525">
            <a:noFill/>
            <a:miter lim="800000"/>
            <a:headEnd/>
            <a:tailEnd/>
          </a:ln>
        </p:spPr>
        <p:txBody>
          <a:bodyPr>
            <a:spAutoFit/>
          </a:bodyPr>
          <a:lstStyle/>
          <a:p>
            <a:pPr eaLnBrk="0" hangingPunct="0"/>
            <a:r>
              <a:rPr lang="zh-CN" altLang="en-US" sz="3000" dirty="0" smtClean="0">
                <a:latin typeface="微软雅黑" pitchFamily="34" charset="-122"/>
                <a:ea typeface="微软雅黑" pitchFamily="34" charset="-122"/>
              </a:rPr>
              <a:t>文献信息揭示方式的变化为资源共享铺平了道路</a:t>
            </a:r>
            <a:endParaRPr lang="en-US" altLang="zh-CN" sz="3000" dirty="0">
              <a:latin typeface="微软雅黑" pitchFamily="34" charset="-122"/>
              <a:ea typeface="微软雅黑" pitchFamily="34" charset="-122"/>
            </a:endParaRPr>
          </a:p>
        </p:txBody>
      </p:sp>
      <p:grpSp>
        <p:nvGrpSpPr>
          <p:cNvPr id="3" name="Group 81"/>
          <p:cNvGrpSpPr>
            <a:grpSpLocks/>
          </p:cNvGrpSpPr>
          <p:nvPr/>
        </p:nvGrpSpPr>
        <p:grpSpPr bwMode="auto">
          <a:xfrm>
            <a:off x="2128838" y="3581400"/>
            <a:ext cx="355600" cy="381000"/>
            <a:chOff x="2078" y="1680"/>
            <a:chExt cx="1615" cy="1615"/>
          </a:xfrm>
        </p:grpSpPr>
        <p:sp>
          <p:nvSpPr>
            <p:cNvPr id="5130"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18"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5132"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20"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5134"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5128" name="矩形 31"/>
          <p:cNvSpPr>
            <a:spLocks noChangeArrowheads="1"/>
          </p:cNvSpPr>
          <p:nvPr/>
        </p:nvSpPr>
        <p:spPr bwMode="auto">
          <a:xfrm>
            <a:off x="2514600" y="3352800"/>
            <a:ext cx="6248400" cy="1015663"/>
          </a:xfrm>
          <a:prstGeom prst="rect">
            <a:avLst/>
          </a:prstGeom>
          <a:noFill/>
          <a:ln w="9525">
            <a:noFill/>
            <a:miter lim="800000"/>
            <a:headEnd/>
            <a:tailEnd/>
          </a:ln>
        </p:spPr>
        <p:txBody>
          <a:bodyPr wrap="square">
            <a:spAutoFit/>
          </a:bodyPr>
          <a:lstStyle/>
          <a:p>
            <a:pPr eaLnBrk="0" hangingPunct="0"/>
            <a:r>
              <a:rPr lang="zh-CN" altLang="en-US" sz="3000" dirty="0" smtClean="0">
                <a:solidFill>
                  <a:srgbClr val="C00000"/>
                </a:solidFill>
                <a:latin typeface="微软雅黑" pitchFamily="34" charset="-122"/>
                <a:ea typeface="微软雅黑" pitchFamily="34" charset="-122"/>
              </a:rPr>
              <a:t>图书馆自动化系统的发展为馆际合作提供技术支持</a:t>
            </a:r>
            <a:endParaRPr lang="en-US" altLang="zh-CN" sz="3000" dirty="0" smtClean="0">
              <a:solidFill>
                <a:srgbClr val="C00000"/>
              </a:solidFill>
              <a:latin typeface="微软雅黑" pitchFamily="34" charset="-122"/>
              <a:ea typeface="微软雅黑" pitchFamily="34" charset="-122"/>
            </a:endParaRPr>
          </a:p>
        </p:txBody>
      </p:sp>
      <p:sp>
        <p:nvSpPr>
          <p:cNvPr id="5129" name="Rectangle 2"/>
          <p:cNvSpPr>
            <a:spLocks noGrp="1" noChangeArrowheads="1"/>
          </p:cNvSpPr>
          <p:nvPr>
            <p:ph type="title"/>
          </p:nvPr>
        </p:nvSpPr>
        <p:spPr/>
        <p:txBody>
          <a:bodyPr/>
          <a:lstStyle/>
          <a:p>
            <a:pPr eaLnBrk="1" hangingPunct="1"/>
            <a:r>
              <a:rPr lang="zh-CN" altLang="en-US" sz="3200" b="1" dirty="0" smtClean="0">
                <a:solidFill>
                  <a:schemeClr val="bg1"/>
                </a:solidFill>
                <a:latin typeface="华文宋体" pitchFamily="2" charset="-122"/>
                <a:ea typeface="华文宋体" pitchFamily="2" charset="-122"/>
              </a:rPr>
              <a:t>数字时代馆际互借与文献传递服务的新变化</a:t>
            </a:r>
            <a:endParaRPr lang="en-US" altLang="zh-CN" sz="3200" b="1" dirty="0" smtClean="0">
              <a:solidFill>
                <a:schemeClr val="bg1"/>
              </a:solidFill>
              <a:latin typeface="华文宋体" pitchFamily="2" charset="-122"/>
              <a:ea typeface="华文宋体" pitchFamily="2" charset="-122"/>
            </a:endParaRPr>
          </a:p>
        </p:txBody>
      </p:sp>
      <p:sp>
        <p:nvSpPr>
          <p:cNvPr id="21" name="矩形 20"/>
          <p:cNvSpPr/>
          <p:nvPr/>
        </p:nvSpPr>
        <p:spPr>
          <a:xfrm>
            <a:off x="2362200" y="4724400"/>
            <a:ext cx="6400799" cy="1015663"/>
          </a:xfrm>
          <a:prstGeom prst="rect">
            <a:avLst/>
          </a:prstGeom>
        </p:spPr>
        <p:txBody>
          <a:bodyPr wrap="square">
            <a:spAutoFit/>
          </a:bodyPr>
          <a:lstStyle/>
          <a:p>
            <a:pPr eaLnBrk="0" hangingPunct="0"/>
            <a:r>
              <a:rPr lang="zh-CN" altLang="en-US" sz="3000" dirty="0" smtClean="0">
                <a:latin typeface="微软雅黑" pitchFamily="34" charset="-122"/>
                <a:ea typeface="微软雅黑" pitchFamily="34" charset="-122"/>
              </a:rPr>
              <a:t>网络环境、物流行业发展等社会条件的变革为馆际合作大开方便之门</a:t>
            </a:r>
          </a:p>
        </p:txBody>
      </p:sp>
      <p:grpSp>
        <p:nvGrpSpPr>
          <p:cNvPr id="4" name="Group 81"/>
          <p:cNvGrpSpPr>
            <a:grpSpLocks/>
          </p:cNvGrpSpPr>
          <p:nvPr/>
        </p:nvGrpSpPr>
        <p:grpSpPr bwMode="auto">
          <a:xfrm>
            <a:off x="1905000" y="4724400"/>
            <a:ext cx="355600" cy="381000"/>
            <a:chOff x="2078" y="1680"/>
            <a:chExt cx="1615" cy="1615"/>
          </a:xfrm>
        </p:grpSpPr>
        <p:sp>
          <p:nvSpPr>
            <p:cNvPr id="23"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24"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25"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26"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27"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28" name="TextBox 27"/>
          <p:cNvSpPr txBox="1"/>
          <p:nvPr/>
        </p:nvSpPr>
        <p:spPr>
          <a:xfrm>
            <a:off x="542092" y="2667000"/>
            <a:ext cx="677108" cy="2819400"/>
          </a:xfrm>
          <a:prstGeom prst="rect">
            <a:avLst/>
          </a:prstGeom>
          <a:noFill/>
        </p:spPr>
        <p:txBody>
          <a:bodyPr vert="eaVert" wrap="square" rtlCol="0">
            <a:spAutoFit/>
          </a:bodyPr>
          <a:lstStyle/>
          <a:p>
            <a:r>
              <a:rPr lang="zh-CN" altLang="en-US" sz="3200" b="1" dirty="0" smtClean="0">
                <a:solidFill>
                  <a:srgbClr val="E1771F"/>
                </a:solidFill>
              </a:rPr>
              <a:t>数字时代</a:t>
            </a:r>
            <a:endParaRPr lang="zh-CN" altLang="en-US" sz="3200" b="1" dirty="0">
              <a:solidFill>
                <a:srgbClr val="E1771F"/>
              </a:solidFill>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内容占位符 2"/>
          <p:cNvSpPr>
            <a:spLocks noGrp="1"/>
          </p:cNvSpPr>
          <p:nvPr>
            <p:ph type="title"/>
          </p:nvPr>
        </p:nvSpPr>
        <p:spPr>
          <a:xfrm>
            <a:off x="-76200" y="381000"/>
            <a:ext cx="9448800" cy="1143000"/>
          </a:xfrm>
        </p:spPr>
        <p:txBody>
          <a:bodyPr/>
          <a:lstStyle/>
          <a:p>
            <a:r>
              <a:rPr lang="zh-CN" altLang="en-US" sz="3200" b="1" dirty="0" smtClean="0">
                <a:solidFill>
                  <a:schemeClr val="bg1"/>
                </a:solidFill>
              </a:rPr>
              <a:t>图书馆自动化系统发展为馆际合作提供技术支持</a:t>
            </a:r>
            <a:endParaRPr lang="zh-CN" altLang="en-US" sz="3200" dirty="0"/>
          </a:p>
        </p:txBody>
      </p:sp>
      <p:sp>
        <p:nvSpPr>
          <p:cNvPr id="22" name="TextBox 21"/>
          <p:cNvSpPr txBox="1"/>
          <p:nvPr/>
        </p:nvSpPr>
        <p:spPr>
          <a:xfrm>
            <a:off x="1066800" y="1981200"/>
            <a:ext cx="7239000" cy="2931572"/>
          </a:xfrm>
          <a:prstGeom prst="rect">
            <a:avLst/>
          </a:prstGeom>
          <a:noFill/>
        </p:spPr>
        <p:txBody>
          <a:bodyPr wrap="square" rtlCol="0">
            <a:spAutoFit/>
          </a:bodyPr>
          <a:lstStyle/>
          <a:p>
            <a:pPr marL="342900" indent="-342900" eaLnBrk="0" hangingPunct="0">
              <a:lnSpc>
                <a:spcPct val="150000"/>
              </a:lnSpc>
              <a:spcBef>
                <a:spcPct val="20000"/>
              </a:spcBef>
              <a:buChar char="•"/>
            </a:pPr>
            <a:r>
              <a:rPr lang="zh-CN" altLang="en-US" sz="3200" b="1" dirty="0" smtClean="0">
                <a:latin typeface="幼圆" pitchFamily="49" charset="-122"/>
                <a:ea typeface="幼圆" pitchFamily="49" charset="-122"/>
              </a:rPr>
              <a:t>目前国内大多数图书馆已经实现了对馆际互借与文献传递服务的电子化管理，大部分系统遵循</a:t>
            </a:r>
            <a:r>
              <a:rPr lang="en-US" altLang="en-US" sz="3200" b="1" dirty="0" smtClean="0">
                <a:latin typeface="幼圆" pitchFamily="49" charset="-122"/>
                <a:ea typeface="幼圆" pitchFamily="49" charset="-122"/>
              </a:rPr>
              <a:t>ISO</a:t>
            </a:r>
            <a:r>
              <a:rPr lang="zh-CN" altLang="en-US" sz="3200" b="1" dirty="0" smtClean="0">
                <a:latin typeface="幼圆" pitchFamily="49" charset="-122"/>
                <a:ea typeface="幼圆" pitchFamily="49" charset="-122"/>
              </a:rPr>
              <a:t>协议，系统之间可以实现互操作。</a:t>
            </a:r>
            <a:endParaRPr lang="zh-CN" altLang="en-US" sz="3200" b="1" dirty="0">
              <a:latin typeface="幼圆" pitchFamily="49" charset="-122"/>
              <a:ea typeface="幼圆" pitchFamily="49" charset="-12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内容占位符 3"/>
          <p:cNvGrpSpPr>
            <a:grpSpLocks noGrp="1"/>
          </p:cNvGrpSpPr>
          <p:nvPr>
            <p:ph idx="1"/>
          </p:nvPr>
        </p:nvGrpSpPr>
        <p:grpSpPr>
          <a:xfrm>
            <a:off x="457200" y="2286000"/>
            <a:ext cx="7696200" cy="3860933"/>
            <a:chOff x="838200" y="2343150"/>
            <a:chExt cx="7196138" cy="4097154"/>
          </a:xfrm>
        </p:grpSpPr>
        <p:sp>
          <p:nvSpPr>
            <p:cNvPr id="5" name="Freeform 17"/>
            <p:cNvSpPr>
              <a:spLocks/>
            </p:cNvSpPr>
            <p:nvPr/>
          </p:nvSpPr>
          <p:spPr bwMode="gray">
            <a:xfrm>
              <a:off x="1447800" y="3581400"/>
              <a:ext cx="1836738" cy="2484438"/>
            </a:xfrm>
            <a:custGeom>
              <a:avLst/>
              <a:gdLst>
                <a:gd name="T0" fmla="*/ 2147483647 w 1248"/>
                <a:gd name="T1" fmla="*/ 0 h 1703"/>
                <a:gd name="T2" fmla="*/ 2147483647 w 1248"/>
                <a:gd name="T3" fmla="*/ 2147483647 h 1703"/>
                <a:gd name="T4" fmla="*/ 2147483647 w 1248"/>
                <a:gd name="T5" fmla="*/ 2147483647 h 1703"/>
                <a:gd name="T6" fmla="*/ 0 w 1248"/>
                <a:gd name="T7" fmla="*/ 2147483647 h 1703"/>
                <a:gd name="T8" fmla="*/ 0 w 1248"/>
                <a:gd name="T9" fmla="*/ 2147483647 h 1703"/>
                <a:gd name="T10" fmla="*/ 0 60000 65536"/>
                <a:gd name="T11" fmla="*/ 0 60000 65536"/>
                <a:gd name="T12" fmla="*/ 0 60000 65536"/>
                <a:gd name="T13" fmla="*/ 0 60000 65536"/>
                <a:gd name="T14" fmla="*/ 0 60000 65536"/>
                <a:gd name="T15" fmla="*/ 0 w 1248"/>
                <a:gd name="T16" fmla="*/ 0 h 1703"/>
                <a:gd name="T17" fmla="*/ 1248 w 1248"/>
                <a:gd name="T18" fmla="*/ 1703 h 1703"/>
              </a:gdLst>
              <a:ahLst/>
              <a:cxnLst>
                <a:cxn ang="T10">
                  <a:pos x="T0" y="T1"/>
                </a:cxn>
                <a:cxn ang="T11">
                  <a:pos x="T2" y="T3"/>
                </a:cxn>
                <a:cxn ang="T12">
                  <a:pos x="T4" y="T5"/>
                </a:cxn>
                <a:cxn ang="T13">
                  <a:pos x="T6" y="T7"/>
                </a:cxn>
                <a:cxn ang="T14">
                  <a:pos x="T8" y="T9"/>
                </a:cxn>
              </a:cxnLst>
              <a:rect l="T15" t="T16" r="T17" b="T18"/>
              <a:pathLst>
                <a:path w="1248" h="1703">
                  <a:moveTo>
                    <a:pt x="1153" y="0"/>
                  </a:moveTo>
                  <a:cubicBezTo>
                    <a:pt x="1181" y="101"/>
                    <a:pt x="1208" y="202"/>
                    <a:pt x="1236" y="303"/>
                  </a:cubicBezTo>
                  <a:cubicBezTo>
                    <a:pt x="1240" y="763"/>
                    <a:pt x="1244" y="1224"/>
                    <a:pt x="1248" y="1684"/>
                  </a:cubicBezTo>
                  <a:lnTo>
                    <a:pt x="0" y="1703"/>
                  </a:lnTo>
                  <a:lnTo>
                    <a:pt x="0" y="430"/>
                  </a:lnTo>
                </a:path>
              </a:pathLst>
            </a:custGeom>
            <a:solidFill>
              <a:schemeClr val="accent5">
                <a:lumMod val="75000"/>
              </a:schemeClr>
            </a:solidFill>
            <a:ln w="9525">
              <a:noFill/>
              <a:round/>
              <a:headEnd/>
              <a:tailEnd/>
            </a:ln>
          </p:spPr>
          <p:txBody>
            <a:bodyPr/>
            <a:lstStyle/>
            <a:p>
              <a:pPr>
                <a:defRPr/>
              </a:pPr>
              <a:endParaRPr lang="zh-CN" altLang="en-US"/>
            </a:p>
          </p:txBody>
        </p:sp>
        <p:sp>
          <p:nvSpPr>
            <p:cNvPr id="6" name="Freeform 18"/>
            <p:cNvSpPr>
              <a:spLocks/>
            </p:cNvSpPr>
            <p:nvPr/>
          </p:nvSpPr>
          <p:spPr bwMode="gray">
            <a:xfrm>
              <a:off x="5357813" y="3116263"/>
              <a:ext cx="1822450" cy="2527300"/>
            </a:xfrm>
            <a:custGeom>
              <a:avLst/>
              <a:gdLst>
                <a:gd name="T0" fmla="*/ 2147483647 w 1238"/>
                <a:gd name="T1" fmla="*/ 0 h 1662"/>
                <a:gd name="T2" fmla="*/ 2147483647 w 1238"/>
                <a:gd name="T3" fmla="*/ 2147483647 h 1662"/>
                <a:gd name="T4" fmla="*/ 0 w 1238"/>
                <a:gd name="T5" fmla="*/ 2147483647 h 1662"/>
                <a:gd name="T6" fmla="*/ 2147483647 w 1238"/>
                <a:gd name="T7" fmla="*/ 2147483647 h 1662"/>
                <a:gd name="T8" fmla="*/ 0 60000 65536"/>
                <a:gd name="T9" fmla="*/ 0 60000 65536"/>
                <a:gd name="T10" fmla="*/ 0 60000 65536"/>
                <a:gd name="T11" fmla="*/ 0 60000 65536"/>
                <a:gd name="T12" fmla="*/ 0 w 1238"/>
                <a:gd name="T13" fmla="*/ 0 h 1662"/>
                <a:gd name="T14" fmla="*/ 1238 w 1238"/>
                <a:gd name="T15" fmla="*/ 1662 h 1662"/>
              </a:gdLst>
              <a:ahLst/>
              <a:cxnLst>
                <a:cxn ang="T8">
                  <a:pos x="T0" y="T1"/>
                </a:cxn>
                <a:cxn ang="T9">
                  <a:pos x="T2" y="T3"/>
                </a:cxn>
                <a:cxn ang="T10">
                  <a:pos x="T4" y="T5"/>
                </a:cxn>
                <a:cxn ang="T11">
                  <a:pos x="T6" y="T7"/>
                </a:cxn>
              </a:cxnLst>
              <a:rect l="T12" t="T13" r="T14" b="T15"/>
              <a:pathLst>
                <a:path w="1238" h="1662">
                  <a:moveTo>
                    <a:pt x="1226" y="0"/>
                  </a:moveTo>
                  <a:lnTo>
                    <a:pt x="1238" y="1662"/>
                  </a:lnTo>
                  <a:lnTo>
                    <a:pt x="0" y="1662"/>
                  </a:lnTo>
                  <a:lnTo>
                    <a:pt x="4" y="416"/>
                  </a:lnTo>
                </a:path>
              </a:pathLst>
            </a:custGeom>
            <a:gradFill rotWithShape="1">
              <a:gsLst>
                <a:gs pos="0">
                  <a:srgbClr val="A07400"/>
                </a:gs>
                <a:gs pos="50000">
                  <a:srgbClr val="E6A900"/>
                </a:gs>
                <a:gs pos="100000">
                  <a:srgbClr val="FFCA00"/>
                </a:gs>
              </a:gsLst>
              <a:lin ang="5400000" scaled="1"/>
            </a:gradFill>
            <a:ln w="9525">
              <a:noFill/>
              <a:round/>
              <a:headEnd/>
              <a:tailEnd/>
            </a:ln>
          </p:spPr>
          <p:txBody>
            <a:bodyPr/>
            <a:lstStyle/>
            <a:p>
              <a:endParaRPr lang="zh-CN" altLang="en-US"/>
            </a:p>
          </p:txBody>
        </p:sp>
        <p:sp>
          <p:nvSpPr>
            <p:cNvPr id="7" name="Freeform 17"/>
            <p:cNvSpPr>
              <a:spLocks/>
            </p:cNvSpPr>
            <p:nvPr/>
          </p:nvSpPr>
          <p:spPr bwMode="gray">
            <a:xfrm>
              <a:off x="3406775" y="3371850"/>
              <a:ext cx="1836738" cy="2557463"/>
            </a:xfrm>
            <a:custGeom>
              <a:avLst/>
              <a:gdLst>
                <a:gd name="T0" fmla="*/ 2147483647 w 1248"/>
                <a:gd name="T1" fmla="*/ 0 h 1664"/>
                <a:gd name="T2" fmla="*/ 2147483647 w 1248"/>
                <a:gd name="T3" fmla="*/ 2147483647 h 1664"/>
                <a:gd name="T4" fmla="*/ 2147483647 w 1248"/>
                <a:gd name="T5" fmla="*/ 2147483647 h 1664"/>
                <a:gd name="T6" fmla="*/ 0 w 1248"/>
                <a:gd name="T7" fmla="*/ 2147483647 h 1664"/>
                <a:gd name="T8" fmla="*/ 0 w 1248"/>
                <a:gd name="T9" fmla="*/ 2147483647 h 1664"/>
                <a:gd name="T10" fmla="*/ 0 60000 65536"/>
                <a:gd name="T11" fmla="*/ 0 60000 65536"/>
                <a:gd name="T12" fmla="*/ 0 60000 65536"/>
                <a:gd name="T13" fmla="*/ 0 60000 65536"/>
                <a:gd name="T14" fmla="*/ 0 60000 65536"/>
                <a:gd name="T15" fmla="*/ 0 w 1248"/>
                <a:gd name="T16" fmla="*/ 0 h 1664"/>
                <a:gd name="T17" fmla="*/ 1248 w 1248"/>
                <a:gd name="T18" fmla="*/ 1664 h 1664"/>
              </a:gdLst>
              <a:ahLst/>
              <a:cxnLst>
                <a:cxn ang="T10">
                  <a:pos x="T0" y="T1"/>
                </a:cxn>
                <a:cxn ang="T11">
                  <a:pos x="T2" y="T3"/>
                </a:cxn>
                <a:cxn ang="T12">
                  <a:pos x="T4" y="T5"/>
                </a:cxn>
                <a:cxn ang="T13">
                  <a:pos x="T6" y="T7"/>
                </a:cxn>
                <a:cxn ang="T14">
                  <a:pos x="T8" y="T9"/>
                </a:cxn>
              </a:cxnLst>
              <a:rect l="T15" t="T16" r="T17" b="T18"/>
              <a:pathLst>
                <a:path w="1248" h="1664">
                  <a:moveTo>
                    <a:pt x="1158" y="0"/>
                  </a:moveTo>
                  <a:lnTo>
                    <a:pt x="1248" y="288"/>
                  </a:lnTo>
                  <a:lnTo>
                    <a:pt x="1248" y="1645"/>
                  </a:lnTo>
                  <a:lnTo>
                    <a:pt x="0" y="1664"/>
                  </a:lnTo>
                  <a:lnTo>
                    <a:pt x="0" y="391"/>
                  </a:lnTo>
                </a:path>
              </a:pathLst>
            </a:custGeom>
            <a:gradFill rotWithShape="1">
              <a:gsLst>
                <a:gs pos="0">
                  <a:srgbClr val="6B7938"/>
                </a:gs>
                <a:gs pos="50000">
                  <a:srgbClr val="9CAF54"/>
                </a:gs>
                <a:gs pos="100000">
                  <a:srgbClr val="BAD165"/>
                </a:gs>
              </a:gsLst>
              <a:lin ang="5400000" scaled="1"/>
            </a:gradFill>
            <a:ln w="9525">
              <a:noFill/>
              <a:round/>
              <a:headEnd/>
              <a:tailEnd/>
            </a:ln>
          </p:spPr>
          <p:txBody>
            <a:bodyPr/>
            <a:lstStyle/>
            <a:p>
              <a:endParaRPr lang="zh-CN" altLang="en-US"/>
            </a:p>
          </p:txBody>
        </p:sp>
        <p:sp>
          <p:nvSpPr>
            <p:cNvPr id="8" name="Freeform 7"/>
            <p:cNvSpPr>
              <a:spLocks/>
            </p:cNvSpPr>
            <p:nvPr/>
          </p:nvSpPr>
          <p:spPr bwMode="gray">
            <a:xfrm rot="-60000">
              <a:off x="1536700" y="2343150"/>
              <a:ext cx="6497638" cy="1598613"/>
            </a:xfrm>
            <a:custGeom>
              <a:avLst/>
              <a:gdLst>
                <a:gd name="T0" fmla="*/ 0 w 4371"/>
                <a:gd name="T1" fmla="*/ 2147483647 h 1066"/>
                <a:gd name="T2" fmla="*/ 2147483647 w 4371"/>
                <a:gd name="T3" fmla="*/ 2147483647 h 1066"/>
                <a:gd name="T4" fmla="*/ 2147483647 w 4371"/>
                <a:gd name="T5" fmla="*/ 2147483647 h 1066"/>
                <a:gd name="T6" fmla="*/ 2147483647 w 4371"/>
                <a:gd name="T7" fmla="*/ 2147483647 h 1066"/>
                <a:gd name="T8" fmla="*/ 2147483647 w 4371"/>
                <a:gd name="T9" fmla="*/ 2147483647 h 1066"/>
                <a:gd name="T10" fmla="*/ 2147483647 w 4371"/>
                <a:gd name="T11" fmla="*/ 2147483647 h 1066"/>
                <a:gd name="T12" fmla="*/ 2147483647 w 4371"/>
                <a:gd name="T13" fmla="*/ 0 h 1066"/>
                <a:gd name="T14" fmla="*/ 2147483647 w 4371"/>
                <a:gd name="T15" fmla="*/ 2147483647 h 1066"/>
                <a:gd name="T16" fmla="*/ 2147483647 w 4371"/>
                <a:gd name="T17" fmla="*/ 2147483647 h 1066"/>
                <a:gd name="T18" fmla="*/ 2147483647 w 4371"/>
                <a:gd name="T19" fmla="*/ 2147483647 h 1066"/>
                <a:gd name="T20" fmla="*/ 2147483647 w 4371"/>
                <a:gd name="T21" fmla="*/ 2147483647 h 1066"/>
                <a:gd name="T22" fmla="*/ 2147483647 w 4371"/>
                <a:gd name="T23" fmla="*/ 2147483647 h 1066"/>
                <a:gd name="T24" fmla="*/ 2147483647 w 4371"/>
                <a:gd name="T25" fmla="*/ 2147483647 h 1066"/>
                <a:gd name="T26" fmla="*/ 2147483647 w 4371"/>
                <a:gd name="T27" fmla="*/ 2147483647 h 1066"/>
                <a:gd name="T28" fmla="*/ 2147483647 w 4371"/>
                <a:gd name="T29" fmla="*/ 2147483647 h 1066"/>
                <a:gd name="T30" fmla="*/ 0 w 4371"/>
                <a:gd name="T31" fmla="*/ 2147483647 h 10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1"/>
                <a:gd name="T49" fmla="*/ 0 h 1066"/>
                <a:gd name="T50" fmla="*/ 4371 w 4371"/>
                <a:gd name="T51" fmla="*/ 1066 h 10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solidFill>
              <a:schemeClr val="accent5">
                <a:lumMod val="75000"/>
              </a:schemeClr>
            </a:solidFill>
            <a:ln w="9525">
              <a:miter lim="800000"/>
              <a:headEnd/>
              <a:tailEnd/>
            </a:ln>
            <a:scene3d>
              <a:camera prst="legacyPerspectiveTopRight">
                <a:rot lat="0" lon="20999986" rev="0"/>
              </a:camera>
              <a:lightRig rig="legacyFlat4" dir="b"/>
            </a:scene3d>
            <a:sp3d extrusionH="163500" prstMaterial="legacyMatte">
              <a:bevelT w="13500" h="13500" prst="angle"/>
              <a:bevelB w="13500" h="13500" prst="angle"/>
              <a:extrusionClr>
                <a:srgbClr val="FF9933"/>
              </a:extrusionClr>
            </a:sp3d>
          </p:spPr>
          <p:txBody>
            <a:bodyPr wrap="none" anchor="ctr">
              <a:flatTx/>
            </a:bodyPr>
            <a:lstStyle/>
            <a:p>
              <a:pPr>
                <a:defRPr/>
              </a:pPr>
              <a:endParaRPr lang="zh-CN" altLang="en-US"/>
            </a:p>
          </p:txBody>
        </p:sp>
        <p:sp>
          <p:nvSpPr>
            <p:cNvPr id="9" name="Text Box 16"/>
            <p:cNvSpPr txBox="1">
              <a:spLocks noChangeArrowheads="1"/>
            </p:cNvSpPr>
            <p:nvPr/>
          </p:nvSpPr>
          <p:spPr bwMode="auto">
            <a:xfrm rot="20405558">
              <a:off x="3716338" y="2636136"/>
              <a:ext cx="1771650" cy="391929"/>
            </a:xfrm>
            <a:prstGeom prst="rect">
              <a:avLst/>
            </a:prstGeom>
            <a:noFill/>
            <a:ln w="9525">
              <a:noFill/>
              <a:miter lim="800000"/>
              <a:headEnd/>
              <a:tailEnd/>
            </a:ln>
          </p:spPr>
          <p:txBody>
            <a:bodyPr>
              <a:spAutoFit/>
            </a:bodyPr>
            <a:lstStyle/>
            <a:p>
              <a:pPr algn="ctr">
                <a:spcBef>
                  <a:spcPct val="50000"/>
                </a:spcBef>
              </a:pPr>
              <a:r>
                <a:rPr lang="zh-CN" altLang="en-US" dirty="0" smtClean="0">
                  <a:solidFill>
                    <a:srgbClr val="585600"/>
                  </a:solidFill>
                  <a:latin typeface="微软雅黑" pitchFamily="34" charset="-122"/>
                  <a:ea typeface="微软雅黑" pitchFamily="34" charset="-122"/>
                </a:rPr>
                <a:t>网络申请</a:t>
              </a:r>
              <a:endParaRPr lang="zh-CN" altLang="en-US" dirty="0">
                <a:solidFill>
                  <a:srgbClr val="585600"/>
                </a:solidFill>
                <a:latin typeface="微软雅黑" pitchFamily="34" charset="-122"/>
                <a:ea typeface="微软雅黑" pitchFamily="34" charset="-122"/>
              </a:endParaRPr>
            </a:p>
          </p:txBody>
        </p:sp>
        <p:sp>
          <p:nvSpPr>
            <p:cNvPr id="10" name="Text Box 16"/>
            <p:cNvSpPr txBox="1">
              <a:spLocks noChangeArrowheads="1"/>
            </p:cNvSpPr>
            <p:nvPr/>
          </p:nvSpPr>
          <p:spPr bwMode="auto">
            <a:xfrm rot="20460000">
              <a:off x="1244600" y="2995705"/>
              <a:ext cx="2317750" cy="391929"/>
            </a:xfrm>
            <a:prstGeom prst="rect">
              <a:avLst/>
            </a:prstGeom>
            <a:noFill/>
            <a:ln w="9525">
              <a:noFill/>
              <a:miter lim="800000"/>
              <a:headEnd/>
              <a:tailEnd/>
            </a:ln>
          </p:spPr>
          <p:txBody>
            <a:bodyPr>
              <a:spAutoFit/>
            </a:bodyPr>
            <a:lstStyle/>
            <a:p>
              <a:pPr algn="ctr">
                <a:spcBef>
                  <a:spcPct val="50000"/>
                </a:spcBef>
              </a:pPr>
              <a:r>
                <a:rPr lang="zh-CN" altLang="en-US" dirty="0" smtClean="0">
                  <a:solidFill>
                    <a:srgbClr val="585600"/>
                  </a:solidFill>
                  <a:latin typeface="微软雅黑" pitchFamily="34" charset="-122"/>
                  <a:ea typeface="微软雅黑" pitchFamily="34" charset="-122"/>
                </a:rPr>
                <a:t>发现需求</a:t>
              </a:r>
              <a:endParaRPr lang="zh-CN" altLang="en-US" dirty="0">
                <a:solidFill>
                  <a:srgbClr val="585600"/>
                </a:solidFill>
                <a:latin typeface="微软雅黑" pitchFamily="34" charset="-122"/>
                <a:ea typeface="微软雅黑" pitchFamily="34" charset="-122"/>
              </a:endParaRPr>
            </a:p>
          </p:txBody>
        </p:sp>
        <p:sp>
          <p:nvSpPr>
            <p:cNvPr id="11" name="Freeform 62"/>
            <p:cNvSpPr>
              <a:spLocks/>
            </p:cNvSpPr>
            <p:nvPr/>
          </p:nvSpPr>
          <p:spPr bwMode="gray">
            <a:xfrm rot="10800000">
              <a:off x="1459722" y="5500702"/>
              <a:ext cx="1854123" cy="545280"/>
            </a:xfrm>
            <a:prstGeom prst="rect">
              <a:avLst/>
            </a:prstGeom>
            <a:solidFill>
              <a:schemeClr val="accent6">
                <a:lumMod val="75000"/>
              </a:schemeClr>
            </a:solidFill>
            <a:ln w="12700" cap="rnd" cmpd="sng">
              <a:noFill/>
              <a:prstDash val="solid"/>
              <a:round/>
              <a:headEnd type="none" w="med" len="med"/>
              <a:tailEnd type="none" w="med" len="med"/>
            </a:ln>
            <a:effectLst>
              <a:innerShdw blurRad="114300">
                <a:prstClr val="black"/>
              </a:innerShdw>
            </a:effectLst>
            <a:scene3d>
              <a:camera prst="orthographicFront">
                <a:rot lat="0" lon="600000" rev="0"/>
              </a:camera>
              <a:lightRig rig="flat" dir="t"/>
            </a:scene3d>
            <a:sp3d extrusionH="63500" contourW="6350" prstMaterial="dkEdge">
              <a:bevelT w="0" h="0"/>
              <a:bevelB w="0" h="0"/>
              <a:contourClr>
                <a:srgbClr val="92D050"/>
              </a:contourClr>
            </a:sp3d>
          </p:spPr>
          <p:txBody>
            <a:bodyPr/>
            <a:lstStyle/>
            <a:p>
              <a:pPr>
                <a:defRPr/>
              </a:pPr>
              <a:endParaRPr lang="zh-CN" altLang="en-US">
                <a:ea typeface="宋体" charset="-122"/>
              </a:endParaRPr>
            </a:p>
          </p:txBody>
        </p:sp>
        <p:sp>
          <p:nvSpPr>
            <p:cNvPr id="12" name="Freeform 67"/>
            <p:cNvSpPr>
              <a:spLocks/>
            </p:cNvSpPr>
            <p:nvPr/>
          </p:nvSpPr>
          <p:spPr bwMode="gray">
            <a:xfrm rot="10800000">
              <a:off x="3418316" y="5500702"/>
              <a:ext cx="1815871" cy="518296"/>
            </a:xfrm>
            <a:prstGeom prst="rect">
              <a:avLst/>
            </a:prstGeom>
            <a:gradFill flip="none" rotWithShape="1">
              <a:gsLst>
                <a:gs pos="0">
                  <a:srgbClr val="CCCC00"/>
                </a:gs>
                <a:gs pos="100000">
                  <a:srgbClr val="CCCC00">
                    <a:gamma/>
                    <a:shade val="46275"/>
                    <a:invGamma/>
                  </a:srgbClr>
                </a:gs>
              </a:gsLst>
              <a:lin ang="5400000" scaled="1"/>
              <a:tileRect/>
            </a:gradFill>
            <a:ln w="12700" cap="rnd" cmpd="sng">
              <a:solidFill>
                <a:srgbClr val="B6CA6C"/>
              </a:solidFill>
              <a:prstDash val="solid"/>
              <a:round/>
              <a:headEnd type="none" w="med" len="med"/>
              <a:tailEnd type="none" w="med" len="med"/>
            </a:ln>
            <a:effectLst>
              <a:innerShdw blurRad="114300">
                <a:prstClr val="black"/>
              </a:innerShdw>
            </a:effectLst>
            <a:scene3d>
              <a:camera prst="orthographicFront">
                <a:rot lat="0" lon="600000" rev="0"/>
              </a:camera>
              <a:lightRig rig="flat" dir="t"/>
            </a:scene3d>
            <a:sp3d extrusionH="63500" contourW="6350" prstMaterial="dkEdge">
              <a:bevelT w="0" h="0"/>
              <a:bevelB w="0" h="0"/>
              <a:contourClr>
                <a:srgbClr val="808000"/>
              </a:contourClr>
            </a:sp3d>
          </p:spPr>
          <p:txBody>
            <a:bodyPr/>
            <a:lstStyle/>
            <a:p>
              <a:pPr>
                <a:defRPr/>
              </a:pPr>
              <a:endParaRPr lang="zh-CN" altLang="en-US">
                <a:ea typeface="宋体" charset="-122"/>
              </a:endParaRPr>
            </a:p>
          </p:txBody>
        </p:sp>
        <p:sp>
          <p:nvSpPr>
            <p:cNvPr id="13" name="Text Box 5"/>
            <p:cNvSpPr txBox="1">
              <a:spLocks noChangeArrowheads="1"/>
            </p:cNvSpPr>
            <p:nvPr/>
          </p:nvSpPr>
          <p:spPr bwMode="auto">
            <a:xfrm>
              <a:off x="1479440" y="4364702"/>
              <a:ext cx="1874208" cy="391929"/>
            </a:xfrm>
            <a:prstGeom prst="rect">
              <a:avLst/>
            </a:prstGeom>
            <a:noFill/>
            <a:ln w="9525">
              <a:noFill/>
              <a:miter lim="800000"/>
              <a:headEnd/>
              <a:tailEnd/>
            </a:ln>
          </p:spPr>
          <p:txBody>
            <a:bodyPr wrap="square">
              <a:spAutoFit/>
            </a:bodyPr>
            <a:lstStyle/>
            <a:p>
              <a:pPr marL="342900" indent="-342900">
                <a:spcBef>
                  <a:spcPct val="50000"/>
                </a:spcBef>
                <a:defRPr/>
              </a:pPr>
              <a:endParaRPr lang="zh-CN" altLang="en-US" dirty="0">
                <a:solidFill>
                  <a:schemeClr val="bg1">
                    <a:lumMod val="95000"/>
                  </a:schemeClr>
                </a:solidFill>
                <a:latin typeface="微软雅黑" pitchFamily="34" charset="-122"/>
                <a:ea typeface="微软雅黑" pitchFamily="34" charset="-122"/>
              </a:endParaRPr>
            </a:p>
          </p:txBody>
        </p:sp>
        <p:sp>
          <p:nvSpPr>
            <p:cNvPr id="14" name="Text Box 16"/>
            <p:cNvSpPr txBox="1">
              <a:spLocks noChangeArrowheads="1"/>
            </p:cNvSpPr>
            <p:nvPr/>
          </p:nvSpPr>
          <p:spPr bwMode="auto">
            <a:xfrm>
              <a:off x="2514600" y="6048375"/>
              <a:ext cx="3373438" cy="391929"/>
            </a:xfrm>
            <a:prstGeom prst="rect">
              <a:avLst/>
            </a:prstGeom>
            <a:noFill/>
            <a:ln w="9525">
              <a:noFill/>
              <a:miter lim="800000"/>
              <a:headEnd/>
              <a:tailEnd/>
            </a:ln>
          </p:spPr>
          <p:txBody>
            <a:bodyPr>
              <a:spAutoFit/>
            </a:bodyPr>
            <a:lstStyle/>
            <a:p>
              <a:pPr algn="ctr">
                <a:spcBef>
                  <a:spcPct val="50000"/>
                </a:spcBef>
              </a:pPr>
              <a:r>
                <a:rPr lang="zh-CN" altLang="en-US" dirty="0" smtClean="0">
                  <a:solidFill>
                    <a:srgbClr val="585600"/>
                  </a:solidFill>
                  <a:latin typeface="微软雅黑" pitchFamily="34" charset="-122"/>
                  <a:ea typeface="微软雅黑" pitchFamily="34" charset="-122"/>
                </a:rPr>
                <a:t>全流程电子化</a:t>
              </a:r>
              <a:endParaRPr lang="zh-CN" altLang="en-US" dirty="0">
                <a:solidFill>
                  <a:srgbClr val="585600"/>
                </a:solidFill>
                <a:latin typeface="微软雅黑" pitchFamily="34" charset="-122"/>
                <a:ea typeface="微软雅黑" pitchFamily="34" charset="-122"/>
              </a:endParaRPr>
            </a:p>
          </p:txBody>
        </p:sp>
        <p:sp>
          <p:nvSpPr>
            <p:cNvPr id="15" name="Line 98"/>
            <p:cNvSpPr>
              <a:spLocks noChangeShapeType="1"/>
            </p:cNvSpPr>
            <p:nvPr/>
          </p:nvSpPr>
          <p:spPr bwMode="auto">
            <a:xfrm>
              <a:off x="5410200" y="6248400"/>
              <a:ext cx="2068513" cy="0"/>
            </a:xfrm>
            <a:prstGeom prst="line">
              <a:avLst/>
            </a:prstGeom>
            <a:noFill/>
            <a:ln w="38100">
              <a:solidFill>
                <a:srgbClr val="808000"/>
              </a:solidFill>
              <a:round/>
              <a:headEnd/>
              <a:tailEnd type="stealth" w="sm" len="lg"/>
            </a:ln>
          </p:spPr>
          <p:txBody>
            <a:bodyPr wrap="none" anchor="ctr"/>
            <a:lstStyle/>
            <a:p>
              <a:endParaRPr lang="zh-CN" altLang="en-US"/>
            </a:p>
          </p:txBody>
        </p:sp>
        <p:sp>
          <p:nvSpPr>
            <p:cNvPr id="16" name="Line 98"/>
            <p:cNvSpPr>
              <a:spLocks noChangeShapeType="1"/>
            </p:cNvSpPr>
            <p:nvPr/>
          </p:nvSpPr>
          <p:spPr bwMode="auto">
            <a:xfrm>
              <a:off x="838200" y="6248400"/>
              <a:ext cx="2168525" cy="0"/>
            </a:xfrm>
            <a:prstGeom prst="line">
              <a:avLst/>
            </a:prstGeom>
            <a:noFill/>
            <a:ln w="38100">
              <a:solidFill>
                <a:srgbClr val="808000"/>
              </a:solidFill>
              <a:round/>
              <a:headEnd type="triangle" w="med" len="med"/>
              <a:tailEnd/>
            </a:ln>
          </p:spPr>
          <p:txBody>
            <a:bodyPr wrap="none" anchor="ctr"/>
            <a:lstStyle/>
            <a:p>
              <a:endParaRPr lang="zh-CN" altLang="en-US"/>
            </a:p>
          </p:txBody>
        </p:sp>
        <p:sp>
          <p:nvSpPr>
            <p:cNvPr id="17" name="Text Box 16"/>
            <p:cNvSpPr txBox="1">
              <a:spLocks noChangeArrowheads="1"/>
            </p:cNvSpPr>
            <p:nvPr/>
          </p:nvSpPr>
          <p:spPr bwMode="auto">
            <a:xfrm rot="20405558">
              <a:off x="5583238" y="2401980"/>
              <a:ext cx="1709737" cy="391929"/>
            </a:xfrm>
            <a:prstGeom prst="rect">
              <a:avLst/>
            </a:prstGeom>
            <a:noFill/>
            <a:ln w="9525">
              <a:noFill/>
              <a:miter lim="800000"/>
              <a:headEnd/>
              <a:tailEnd/>
            </a:ln>
          </p:spPr>
          <p:txBody>
            <a:bodyPr>
              <a:spAutoFit/>
            </a:bodyPr>
            <a:lstStyle/>
            <a:p>
              <a:pPr algn="ctr">
                <a:spcBef>
                  <a:spcPct val="50000"/>
                </a:spcBef>
              </a:pPr>
              <a:r>
                <a:rPr lang="zh-CN" altLang="en-US" dirty="0" smtClean="0">
                  <a:solidFill>
                    <a:srgbClr val="585600"/>
                  </a:solidFill>
                  <a:latin typeface="微软雅黑" pitchFamily="34" charset="-122"/>
                  <a:ea typeface="微软雅黑" pitchFamily="34" charset="-122"/>
                </a:rPr>
                <a:t>获得满足</a:t>
              </a:r>
              <a:endParaRPr lang="zh-CN" altLang="en-US" dirty="0">
                <a:solidFill>
                  <a:srgbClr val="585600"/>
                </a:solidFill>
                <a:latin typeface="微软雅黑" pitchFamily="34" charset="-122"/>
                <a:ea typeface="微软雅黑" pitchFamily="34" charset="-122"/>
              </a:endParaRPr>
            </a:p>
          </p:txBody>
        </p:sp>
        <p:sp>
          <p:nvSpPr>
            <p:cNvPr id="19" name="Text Box 5"/>
            <p:cNvSpPr txBox="1">
              <a:spLocks noChangeArrowheads="1"/>
            </p:cNvSpPr>
            <p:nvPr/>
          </p:nvSpPr>
          <p:spPr bwMode="auto">
            <a:xfrm>
              <a:off x="5410200" y="4456367"/>
              <a:ext cx="1655763" cy="685875"/>
            </a:xfrm>
            <a:prstGeom prst="rect">
              <a:avLst/>
            </a:prstGeom>
            <a:noFill/>
            <a:ln w="9525">
              <a:noFill/>
              <a:miter lim="800000"/>
              <a:headEnd/>
              <a:tailEnd/>
            </a:ln>
          </p:spPr>
          <p:txBody>
            <a:bodyPr>
              <a:spAutoFit/>
            </a:bodyPr>
            <a:lstStyle/>
            <a:p>
              <a:pPr marL="342900" indent="-342900">
                <a:spcBef>
                  <a:spcPct val="50000"/>
                </a:spcBef>
              </a:pPr>
              <a:r>
                <a:rPr lang="zh-CN" altLang="en-US" dirty="0" smtClean="0">
                  <a:latin typeface="微软雅黑" pitchFamily="34" charset="-122"/>
                  <a:ea typeface="微软雅黑" pitchFamily="34" charset="-122"/>
                </a:rPr>
                <a:t>通过网络获得电子文献</a:t>
              </a:r>
              <a:endParaRPr lang="zh-CN" altLang="en-US" dirty="0">
                <a:latin typeface="微软雅黑" pitchFamily="34" charset="-122"/>
                <a:ea typeface="微软雅黑" pitchFamily="34" charset="-122"/>
              </a:endParaRPr>
            </a:p>
          </p:txBody>
        </p:sp>
      </p:grpSp>
      <p:sp>
        <p:nvSpPr>
          <p:cNvPr id="20" name="Freeform 70"/>
          <p:cNvSpPr>
            <a:spLocks/>
          </p:cNvSpPr>
          <p:nvPr/>
        </p:nvSpPr>
        <p:spPr bwMode="gray">
          <a:xfrm rot="10800000">
            <a:off x="5257799" y="5257799"/>
            <a:ext cx="2057400" cy="533400"/>
          </a:xfrm>
          <a:prstGeom prst="rect">
            <a:avLst/>
          </a:prstGeom>
          <a:gradFill flip="none" rotWithShape="1">
            <a:gsLst>
              <a:gs pos="0">
                <a:srgbClr val="FF9933"/>
              </a:gs>
              <a:gs pos="100000">
                <a:srgbClr val="FF9933">
                  <a:gamma/>
                  <a:shade val="46275"/>
                  <a:invGamma/>
                </a:srgbClr>
              </a:gs>
            </a:gsLst>
            <a:lin ang="5400000" scaled="1"/>
            <a:tileRect/>
          </a:gradFill>
          <a:ln w="12700" cap="rnd" cmpd="sng">
            <a:noFill/>
            <a:prstDash val="solid"/>
            <a:round/>
            <a:headEnd type="none" w="med" len="med"/>
            <a:tailEnd type="none" w="med" len="med"/>
          </a:ln>
          <a:effectLst>
            <a:innerShdw blurRad="114300">
              <a:prstClr val="black"/>
            </a:innerShdw>
          </a:effectLst>
          <a:scene3d>
            <a:camera prst="orthographicFront">
              <a:rot lat="0" lon="600000" rev="0"/>
            </a:camera>
            <a:lightRig rig="flat" dir="t"/>
          </a:scene3d>
          <a:sp3d extrusionH="63500" contourW="6350" prstMaterial="dkEdge">
            <a:bevelT w="0" h="0"/>
            <a:bevelB w="0" h="0"/>
            <a:contourClr>
              <a:srgbClr val="FFC000"/>
            </a:contourClr>
          </a:sp3d>
        </p:spPr>
        <p:txBody>
          <a:bodyPr/>
          <a:lstStyle/>
          <a:p>
            <a:pPr>
              <a:defRPr/>
            </a:pPr>
            <a:endParaRPr lang="zh-CN" altLang="en-US">
              <a:ea typeface="宋体" charset="-122"/>
            </a:endParaRPr>
          </a:p>
        </p:txBody>
      </p:sp>
      <p:sp>
        <p:nvSpPr>
          <p:cNvPr id="21" name="内容占位符 2"/>
          <p:cNvSpPr>
            <a:spLocks noGrp="1"/>
          </p:cNvSpPr>
          <p:nvPr>
            <p:ph type="title"/>
          </p:nvPr>
        </p:nvSpPr>
        <p:spPr>
          <a:xfrm>
            <a:off x="-76200" y="381000"/>
            <a:ext cx="9448800" cy="1143000"/>
          </a:xfrm>
        </p:spPr>
        <p:txBody>
          <a:bodyPr/>
          <a:lstStyle/>
          <a:p>
            <a:r>
              <a:rPr lang="zh-CN" altLang="en-US" sz="3200" b="1" dirty="0" smtClean="0">
                <a:solidFill>
                  <a:schemeClr val="bg1"/>
                </a:solidFill>
              </a:rPr>
              <a:t>图书馆自动化系统发展为馆际合作提供技术支持</a:t>
            </a:r>
            <a:endParaRPr lang="zh-CN" altLang="en-US" sz="3200" dirty="0"/>
          </a:p>
        </p:txBody>
      </p:sp>
      <p:sp>
        <p:nvSpPr>
          <p:cNvPr id="22" name="TextBox 21"/>
          <p:cNvSpPr txBox="1"/>
          <p:nvPr/>
        </p:nvSpPr>
        <p:spPr>
          <a:xfrm>
            <a:off x="1219200" y="4267200"/>
            <a:ext cx="1828800" cy="1200329"/>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通过资源检索平台发现需要的文献信息</a:t>
            </a:r>
          </a:p>
          <a:p>
            <a:endParaRPr lang="zh-CN" altLang="en-US" dirty="0"/>
          </a:p>
        </p:txBody>
      </p:sp>
      <p:sp>
        <p:nvSpPr>
          <p:cNvPr id="23" name="TextBox 22"/>
          <p:cNvSpPr txBox="1"/>
          <p:nvPr/>
        </p:nvSpPr>
        <p:spPr>
          <a:xfrm>
            <a:off x="3352800" y="4343400"/>
            <a:ext cx="1752600" cy="923330"/>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直接通过网络发送文献申请</a:t>
            </a:r>
          </a:p>
          <a:p>
            <a:endParaRPr lang="zh-CN" altLang="en-US"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609600"/>
            <a:ext cx="8229600" cy="1143000"/>
          </a:xfrm>
        </p:spPr>
        <p:txBody>
          <a:bodyPr/>
          <a:lstStyle/>
          <a:p>
            <a:r>
              <a:rPr lang="en-US" sz="3600" b="1" dirty="0" smtClean="0">
                <a:solidFill>
                  <a:schemeClr val="bg1"/>
                </a:solidFill>
              </a:rPr>
              <a:t>2003</a:t>
            </a:r>
            <a:r>
              <a:rPr lang="zh-CN" altLang="en-US" sz="3600" b="1" dirty="0" smtClean="0">
                <a:solidFill>
                  <a:schemeClr val="bg1"/>
                </a:solidFill>
              </a:rPr>
              <a:t>年至</a:t>
            </a:r>
            <a:r>
              <a:rPr lang="en-US" sz="3600" b="1" dirty="0" smtClean="0">
                <a:solidFill>
                  <a:schemeClr val="bg1"/>
                </a:solidFill>
              </a:rPr>
              <a:t>2013</a:t>
            </a:r>
            <a:r>
              <a:rPr lang="zh-CN" altLang="en-US" sz="3600" b="1" dirty="0" smtClean="0">
                <a:solidFill>
                  <a:schemeClr val="bg1"/>
                </a:solidFill>
              </a:rPr>
              <a:t>年文献电子传递逐年增长</a:t>
            </a:r>
            <a:r>
              <a:rPr lang="zh-CN" altLang="en-US" dirty="0" smtClean="0"/>
              <a:t/>
            </a:r>
            <a:br>
              <a:rPr lang="zh-CN" altLang="en-US" dirty="0" smtClean="0"/>
            </a:br>
            <a:endParaRPr lang="zh-CN" altLang="en-US" dirty="0"/>
          </a:p>
        </p:txBody>
      </p:sp>
      <p:graphicFrame>
        <p:nvGraphicFramePr>
          <p:cNvPr id="4" name="内容占位符 3"/>
          <p:cNvGraphicFramePr>
            <a:graphicFrameLocks noGrp="1"/>
          </p:cNvGraphicFramePr>
          <p:nvPr>
            <p:ph idx="1"/>
          </p:nvPr>
        </p:nvGraphicFramePr>
        <p:xfrm>
          <a:off x="457200" y="1676400"/>
          <a:ext cx="8001000" cy="44497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3"/>
          <p:cNvSpPr txBox="1">
            <a:spLocks noChangeArrowheads="1"/>
          </p:cNvSpPr>
          <p:nvPr/>
        </p:nvSpPr>
        <p:spPr bwMode="auto">
          <a:xfrm>
            <a:off x="1662113" y="722313"/>
            <a:ext cx="184150" cy="366712"/>
          </a:xfrm>
          <a:prstGeom prst="rect">
            <a:avLst/>
          </a:prstGeom>
          <a:noFill/>
          <a:ln w="9525">
            <a:noFill/>
            <a:miter lim="800000"/>
            <a:headEnd/>
            <a:tailEnd/>
          </a:ln>
        </p:spPr>
        <p:txBody>
          <a:bodyPr wrap="none">
            <a:spAutoFit/>
          </a:bodyPr>
          <a:lstStyle/>
          <a:p>
            <a:endParaRPr lang="zh-CN" altLang="zh-CN"/>
          </a:p>
        </p:txBody>
      </p:sp>
      <p:sp>
        <p:nvSpPr>
          <p:cNvPr id="7" name="AutoShape 46"/>
          <p:cNvSpPr>
            <a:spLocks noChangeArrowheads="1"/>
          </p:cNvSpPr>
          <p:nvPr/>
        </p:nvSpPr>
        <p:spPr bwMode="ltGray">
          <a:xfrm rot="5400000">
            <a:off x="-2422526" y="14747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latin typeface="Arial" pitchFamily="34" charset="0"/>
              <a:ea typeface="宋体" pitchFamily="2" charset="-122"/>
            </a:endParaRPr>
          </a:p>
        </p:txBody>
      </p:sp>
      <p:sp>
        <p:nvSpPr>
          <p:cNvPr id="8" name="AutoShape 47"/>
          <p:cNvSpPr>
            <a:spLocks noChangeArrowheads="1"/>
          </p:cNvSpPr>
          <p:nvPr/>
        </p:nvSpPr>
        <p:spPr bwMode="ltGray">
          <a:xfrm rot="5400000" flipH="1">
            <a:off x="-2017712" y="1909762"/>
            <a:ext cx="4032250" cy="3930651"/>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chemeClr val="hlink">
                  <a:alpha val="56000"/>
                </a:schemeClr>
              </a:gs>
              <a:gs pos="100000">
                <a:schemeClr val="hlink">
                  <a:gamma/>
                  <a:tint val="0"/>
                  <a:invGamma/>
                  <a:alpha val="48000"/>
                </a:schemeClr>
              </a:gs>
            </a:gsLst>
            <a:lin ang="5400000" scaled="1"/>
          </a:gradFill>
          <a:ln w="0" algn="ctr">
            <a:noFill/>
            <a:miter lim="800000"/>
            <a:headEnd/>
            <a:tailEnd/>
          </a:ln>
          <a:effectLst/>
        </p:spPr>
        <p:txBody>
          <a:bodyPr wrap="none" anchor="ctr"/>
          <a:lstStyle/>
          <a:p>
            <a:pPr>
              <a:defRPr/>
            </a:pPr>
            <a:endParaRPr lang="zh-CN" altLang="en-US">
              <a:latin typeface="Arial" pitchFamily="34" charset="0"/>
              <a:ea typeface="宋体" pitchFamily="2" charset="-122"/>
            </a:endParaRPr>
          </a:p>
        </p:txBody>
      </p:sp>
      <p:grpSp>
        <p:nvGrpSpPr>
          <p:cNvPr id="2" name="Group 81"/>
          <p:cNvGrpSpPr>
            <a:grpSpLocks/>
          </p:cNvGrpSpPr>
          <p:nvPr/>
        </p:nvGrpSpPr>
        <p:grpSpPr bwMode="auto">
          <a:xfrm>
            <a:off x="1828800" y="2362200"/>
            <a:ext cx="355600" cy="381000"/>
            <a:chOff x="2078" y="1680"/>
            <a:chExt cx="1615" cy="1615"/>
          </a:xfrm>
        </p:grpSpPr>
        <p:sp>
          <p:nvSpPr>
            <p:cNvPr id="5135"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11"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5137"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13"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5139"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5126" name="矩形 31"/>
          <p:cNvSpPr>
            <a:spLocks noChangeArrowheads="1"/>
          </p:cNvSpPr>
          <p:nvPr/>
        </p:nvSpPr>
        <p:spPr bwMode="auto">
          <a:xfrm>
            <a:off x="2343150" y="1981200"/>
            <a:ext cx="5429250" cy="1015663"/>
          </a:xfrm>
          <a:prstGeom prst="rect">
            <a:avLst/>
          </a:prstGeom>
          <a:noFill/>
          <a:ln w="9525">
            <a:noFill/>
            <a:miter lim="800000"/>
            <a:headEnd/>
            <a:tailEnd/>
          </a:ln>
        </p:spPr>
        <p:txBody>
          <a:bodyPr>
            <a:spAutoFit/>
          </a:bodyPr>
          <a:lstStyle/>
          <a:p>
            <a:pPr eaLnBrk="0" hangingPunct="0"/>
            <a:r>
              <a:rPr lang="zh-CN" altLang="en-US" sz="3000" dirty="0" smtClean="0">
                <a:latin typeface="微软雅黑" pitchFamily="34" charset="-122"/>
                <a:ea typeface="微软雅黑" pitchFamily="34" charset="-122"/>
              </a:rPr>
              <a:t>文献信息揭示方式的变化为资源共享铺平了道路</a:t>
            </a:r>
            <a:endParaRPr lang="en-US" altLang="zh-CN" sz="3000" dirty="0">
              <a:latin typeface="微软雅黑" pitchFamily="34" charset="-122"/>
              <a:ea typeface="微软雅黑" pitchFamily="34" charset="-122"/>
            </a:endParaRPr>
          </a:p>
        </p:txBody>
      </p:sp>
      <p:grpSp>
        <p:nvGrpSpPr>
          <p:cNvPr id="3" name="Group 81"/>
          <p:cNvGrpSpPr>
            <a:grpSpLocks/>
          </p:cNvGrpSpPr>
          <p:nvPr/>
        </p:nvGrpSpPr>
        <p:grpSpPr bwMode="auto">
          <a:xfrm>
            <a:off x="2128838" y="3581400"/>
            <a:ext cx="355600" cy="381000"/>
            <a:chOff x="2078" y="1680"/>
            <a:chExt cx="1615" cy="1615"/>
          </a:xfrm>
        </p:grpSpPr>
        <p:sp>
          <p:nvSpPr>
            <p:cNvPr id="5130"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18"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5132"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20"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5134"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5128" name="矩形 31"/>
          <p:cNvSpPr>
            <a:spLocks noChangeArrowheads="1"/>
          </p:cNvSpPr>
          <p:nvPr/>
        </p:nvSpPr>
        <p:spPr bwMode="auto">
          <a:xfrm>
            <a:off x="2514600" y="3352800"/>
            <a:ext cx="6248400" cy="1015663"/>
          </a:xfrm>
          <a:prstGeom prst="rect">
            <a:avLst/>
          </a:prstGeom>
          <a:noFill/>
          <a:ln w="9525">
            <a:noFill/>
            <a:miter lim="800000"/>
            <a:headEnd/>
            <a:tailEnd/>
          </a:ln>
        </p:spPr>
        <p:txBody>
          <a:bodyPr wrap="square">
            <a:spAutoFit/>
          </a:bodyPr>
          <a:lstStyle/>
          <a:p>
            <a:pPr eaLnBrk="0" hangingPunct="0"/>
            <a:r>
              <a:rPr lang="zh-CN" altLang="en-US" sz="3000" dirty="0" smtClean="0">
                <a:latin typeface="微软雅黑" pitchFamily="34" charset="-122"/>
                <a:ea typeface="微软雅黑" pitchFamily="34" charset="-122"/>
              </a:rPr>
              <a:t>图书馆自动化系统的发展为馆际合作提供技术支持</a:t>
            </a:r>
            <a:endParaRPr lang="en-US" altLang="zh-CN" sz="3000" dirty="0" smtClean="0">
              <a:latin typeface="微软雅黑" pitchFamily="34" charset="-122"/>
              <a:ea typeface="微软雅黑" pitchFamily="34" charset="-122"/>
            </a:endParaRPr>
          </a:p>
        </p:txBody>
      </p:sp>
      <p:sp>
        <p:nvSpPr>
          <p:cNvPr id="5129" name="Rectangle 2"/>
          <p:cNvSpPr>
            <a:spLocks noGrp="1" noChangeArrowheads="1"/>
          </p:cNvSpPr>
          <p:nvPr>
            <p:ph type="title"/>
          </p:nvPr>
        </p:nvSpPr>
        <p:spPr/>
        <p:txBody>
          <a:bodyPr/>
          <a:lstStyle/>
          <a:p>
            <a:pPr eaLnBrk="1" hangingPunct="1"/>
            <a:r>
              <a:rPr lang="zh-CN" altLang="en-US" sz="3200" b="1" dirty="0" smtClean="0">
                <a:solidFill>
                  <a:schemeClr val="bg1"/>
                </a:solidFill>
                <a:latin typeface="华文宋体" pitchFamily="2" charset="-122"/>
                <a:ea typeface="华文宋体" pitchFamily="2" charset="-122"/>
              </a:rPr>
              <a:t>数字时代馆际互借与文献传递服务的新变化</a:t>
            </a:r>
            <a:endParaRPr lang="en-US" altLang="zh-CN" sz="3200" b="1" dirty="0" smtClean="0">
              <a:solidFill>
                <a:schemeClr val="bg1"/>
              </a:solidFill>
              <a:latin typeface="华文宋体" pitchFamily="2" charset="-122"/>
              <a:ea typeface="华文宋体" pitchFamily="2" charset="-122"/>
            </a:endParaRPr>
          </a:p>
        </p:txBody>
      </p:sp>
      <p:sp>
        <p:nvSpPr>
          <p:cNvPr id="21" name="矩形 20"/>
          <p:cNvSpPr/>
          <p:nvPr/>
        </p:nvSpPr>
        <p:spPr>
          <a:xfrm>
            <a:off x="2362200" y="4724400"/>
            <a:ext cx="6400799" cy="1015663"/>
          </a:xfrm>
          <a:prstGeom prst="rect">
            <a:avLst/>
          </a:prstGeom>
        </p:spPr>
        <p:txBody>
          <a:bodyPr wrap="square">
            <a:spAutoFit/>
          </a:bodyPr>
          <a:lstStyle/>
          <a:p>
            <a:pPr eaLnBrk="0" hangingPunct="0"/>
            <a:r>
              <a:rPr lang="zh-CN" altLang="en-US" sz="3000" dirty="0" smtClean="0">
                <a:solidFill>
                  <a:srgbClr val="C00000"/>
                </a:solidFill>
                <a:latin typeface="微软雅黑" pitchFamily="34" charset="-122"/>
                <a:ea typeface="微软雅黑" pitchFamily="34" charset="-122"/>
              </a:rPr>
              <a:t>网络环境、物流行业发展等社会条件的变革为馆际合作大开方便之门</a:t>
            </a:r>
          </a:p>
        </p:txBody>
      </p:sp>
      <p:grpSp>
        <p:nvGrpSpPr>
          <p:cNvPr id="4" name="Group 81"/>
          <p:cNvGrpSpPr>
            <a:grpSpLocks/>
          </p:cNvGrpSpPr>
          <p:nvPr/>
        </p:nvGrpSpPr>
        <p:grpSpPr bwMode="auto">
          <a:xfrm>
            <a:off x="1905000" y="4724400"/>
            <a:ext cx="355600" cy="381000"/>
            <a:chOff x="2078" y="1680"/>
            <a:chExt cx="1615" cy="1615"/>
          </a:xfrm>
        </p:grpSpPr>
        <p:sp>
          <p:nvSpPr>
            <p:cNvPr id="23"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24"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25"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26"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27"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28" name="TextBox 27"/>
          <p:cNvSpPr txBox="1"/>
          <p:nvPr/>
        </p:nvSpPr>
        <p:spPr>
          <a:xfrm>
            <a:off x="542092" y="2667000"/>
            <a:ext cx="677108" cy="2819400"/>
          </a:xfrm>
          <a:prstGeom prst="rect">
            <a:avLst/>
          </a:prstGeom>
          <a:noFill/>
        </p:spPr>
        <p:txBody>
          <a:bodyPr vert="eaVert" wrap="square" rtlCol="0">
            <a:spAutoFit/>
          </a:bodyPr>
          <a:lstStyle/>
          <a:p>
            <a:r>
              <a:rPr lang="zh-CN" altLang="en-US" sz="3200" b="1" dirty="0" smtClean="0">
                <a:solidFill>
                  <a:srgbClr val="E1771F"/>
                </a:solidFill>
              </a:rPr>
              <a:t>数字时代</a:t>
            </a:r>
            <a:endParaRPr lang="zh-CN" altLang="en-US" sz="3200" b="1" dirty="0">
              <a:solidFill>
                <a:srgbClr val="E1771F"/>
              </a:solidFill>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smtClean="0">
                <a:solidFill>
                  <a:schemeClr val="bg1"/>
                </a:solidFill>
              </a:rPr>
              <a:t>社会条件的变革为馆际合作大开方便之门</a:t>
            </a:r>
          </a:p>
        </p:txBody>
      </p:sp>
      <p:sp>
        <p:nvSpPr>
          <p:cNvPr id="3" name="内容占位符 2"/>
          <p:cNvSpPr>
            <a:spLocks noGrp="1"/>
          </p:cNvSpPr>
          <p:nvPr>
            <p:ph idx="1"/>
          </p:nvPr>
        </p:nvSpPr>
        <p:spPr>
          <a:xfrm>
            <a:off x="228600" y="1722437"/>
            <a:ext cx="8534400" cy="4525963"/>
          </a:xfrm>
        </p:spPr>
        <p:txBody>
          <a:bodyPr/>
          <a:lstStyle/>
          <a:p>
            <a:r>
              <a:rPr lang="zh-CN" altLang="en-US" sz="2700" dirty="0" smtClean="0">
                <a:latin typeface="微软雅黑" pitchFamily="34" charset="-122"/>
                <a:ea typeface="微软雅黑" pitchFamily="34" charset="-122"/>
              </a:rPr>
              <a:t>电子商务和网络购物已经风靡全球，智能手机和各种无线设备使人们获取信息的渠道更加便捷，也为图书馆馆际合作大开方便之门。目前已经有多家图书馆实现通过手机等电子设备进行文献传递，把文献送到读者手边。</a:t>
            </a:r>
            <a:endParaRPr lang="en-US" altLang="zh-CN" sz="2700" dirty="0" smtClean="0">
              <a:latin typeface="微软雅黑" pitchFamily="34" charset="-122"/>
              <a:ea typeface="微软雅黑" pitchFamily="34" charset="-122"/>
            </a:endParaRPr>
          </a:p>
          <a:p>
            <a:endParaRPr lang="zh-CN" altLang="en-US" sz="2700" dirty="0" smtClean="0">
              <a:latin typeface="微软雅黑" pitchFamily="34" charset="-122"/>
              <a:ea typeface="微软雅黑" pitchFamily="34" charset="-122"/>
            </a:endParaRPr>
          </a:p>
          <a:p>
            <a:r>
              <a:rPr lang="zh-CN" altLang="en-US" sz="2700" dirty="0" smtClean="0">
                <a:latin typeface="微软雅黑" pitchFamily="34" charset="-122"/>
                <a:ea typeface="微软雅黑" pitchFamily="34" charset="-122"/>
              </a:rPr>
              <a:t>物流行业发展日臻成熟，为图书馆馆际互借服务提供有利契机。较之邮政邮寄，快递点对点的服务方式大大提高了图书流转的速度和安全性，使馆际互借服务的用户体验更加人性化。</a:t>
            </a:r>
            <a:endParaRPr lang="zh-CN" altLang="en-US" sz="2700" dirty="0">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990600" y="1752600"/>
          <a:ext cx="6324600"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3581400" y="3669268"/>
            <a:ext cx="1447800" cy="400110"/>
          </a:xfrm>
          <a:prstGeom prst="rect">
            <a:avLst/>
          </a:prstGeom>
          <a:noFill/>
        </p:spPr>
        <p:txBody>
          <a:bodyPr wrap="square" rtlCol="0">
            <a:spAutoFit/>
          </a:bodyPr>
          <a:lstStyle/>
          <a:p>
            <a:r>
              <a:rPr lang="zh-CN" altLang="en-US" sz="2000" b="1" dirty="0" smtClean="0">
                <a:solidFill>
                  <a:srgbClr val="C00000"/>
                </a:solidFill>
                <a:latin typeface="幼圆" pitchFamily="49" charset="-122"/>
                <a:ea typeface="幼圆" pitchFamily="49" charset="-122"/>
              </a:rPr>
              <a:t>馆际合作</a:t>
            </a:r>
            <a:endParaRPr lang="zh-CN" altLang="en-US" sz="2000" b="1" dirty="0">
              <a:solidFill>
                <a:srgbClr val="C00000"/>
              </a:solidFill>
              <a:latin typeface="幼圆" pitchFamily="49" charset="-122"/>
              <a:ea typeface="幼圆" pitchFamily="49" charset="-122"/>
            </a:endParaRPr>
          </a:p>
        </p:txBody>
      </p:sp>
      <p:sp>
        <p:nvSpPr>
          <p:cNvPr id="7" name="标题 1"/>
          <p:cNvSpPr>
            <a:spLocks noGrp="1"/>
          </p:cNvSpPr>
          <p:nvPr>
            <p:ph type="title"/>
          </p:nvPr>
        </p:nvSpPr>
        <p:spPr/>
        <p:txBody>
          <a:bodyPr/>
          <a:lstStyle/>
          <a:p>
            <a:pPr eaLnBrk="1" hangingPunct="1">
              <a:defRPr/>
            </a:pPr>
            <a:r>
              <a:rPr lang="zh-CN" altLang="en-US" sz="4000" b="1" dirty="0" smtClean="0">
                <a:solidFill>
                  <a:schemeClr val="accent3"/>
                </a:solidFill>
                <a:latin typeface="宋体" pitchFamily="2" charset="-122"/>
              </a:rPr>
              <a:t>馆际互借与文献传递服务</a:t>
            </a:r>
            <a:endParaRPr lang="zh-CN" altLang="en-US" sz="4000" b="1" dirty="0"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b="1" dirty="0" smtClean="0">
                <a:solidFill>
                  <a:schemeClr val="bg1"/>
                </a:solidFill>
              </a:rPr>
              <a:t>与</a:t>
            </a:r>
            <a:r>
              <a:rPr lang="en-US" altLang="en-US" b="1" dirty="0" smtClean="0">
                <a:solidFill>
                  <a:schemeClr val="bg1"/>
                </a:solidFill>
              </a:rPr>
              <a:t>BALIS</a:t>
            </a:r>
            <a:r>
              <a:rPr lang="zh-CN" altLang="en-US" b="1" dirty="0" smtClean="0">
                <a:solidFill>
                  <a:schemeClr val="bg1"/>
                </a:solidFill>
              </a:rPr>
              <a:t>的合作</a:t>
            </a:r>
            <a:endParaRPr lang="zh-CN" altLang="en-US" b="1" dirty="0">
              <a:solidFill>
                <a:schemeClr val="bg1"/>
              </a:solidFill>
            </a:endParaRPr>
          </a:p>
        </p:txBody>
      </p:sp>
      <p:pic>
        <p:nvPicPr>
          <p:cNvPr id="2050" name="Picture 2"/>
          <p:cNvPicPr>
            <a:picLocks noGrp="1" noChangeAspect="1" noChangeArrowheads="1"/>
          </p:cNvPicPr>
          <p:nvPr>
            <p:ph idx="1"/>
          </p:nvPr>
        </p:nvPicPr>
        <p:blipFill>
          <a:blip r:embed="rId3"/>
          <a:srcRect/>
          <a:stretch>
            <a:fillRect/>
          </a:stretch>
        </p:blipFill>
        <p:spPr bwMode="auto">
          <a:xfrm>
            <a:off x="266700" y="2333625"/>
            <a:ext cx="7734300" cy="3838575"/>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304800" y="4114800"/>
            <a:ext cx="4972050" cy="1466850"/>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a:srcRect/>
          <a:stretch>
            <a:fillRect/>
          </a:stretch>
        </p:blipFill>
        <p:spPr bwMode="auto">
          <a:xfrm>
            <a:off x="3810000" y="4724400"/>
            <a:ext cx="4972050" cy="1905000"/>
          </a:xfrm>
          <a:prstGeom prst="rect">
            <a:avLst/>
          </a:prstGeom>
          <a:noFill/>
          <a:ln w="9525">
            <a:noFill/>
            <a:miter lim="800000"/>
            <a:headEnd/>
            <a:tailEnd/>
          </a:ln>
          <a:effectLst>
            <a:softEdge rad="63500"/>
          </a:effectLst>
        </p:spPr>
      </p:pic>
      <p:sp>
        <p:nvSpPr>
          <p:cNvPr id="8" name="矩形 7"/>
          <p:cNvSpPr/>
          <p:nvPr/>
        </p:nvSpPr>
        <p:spPr>
          <a:xfrm>
            <a:off x="609600" y="1524000"/>
            <a:ext cx="8077200" cy="830997"/>
          </a:xfrm>
          <a:prstGeom prst="rect">
            <a:avLst/>
          </a:prstGeom>
        </p:spPr>
        <p:txBody>
          <a:bodyPr wrap="square">
            <a:spAutoFit/>
          </a:bodyPr>
          <a:lstStyle/>
          <a:p>
            <a:r>
              <a:rPr lang="en-US" sz="2400" dirty="0" smtClean="0">
                <a:latin typeface="幼圆" pitchFamily="49" charset="-122"/>
                <a:ea typeface="幼圆" pitchFamily="49" charset="-122"/>
              </a:rPr>
              <a:t>2010</a:t>
            </a:r>
            <a:r>
              <a:rPr lang="zh-CN" altLang="en-US" sz="2400" dirty="0" smtClean="0">
                <a:latin typeface="幼圆" pitchFamily="49" charset="-122"/>
                <a:ea typeface="幼圆" pitchFamily="49" charset="-122"/>
              </a:rPr>
              <a:t>年，国家图书馆文献提供中心开始与</a:t>
            </a:r>
            <a:r>
              <a:rPr lang="en-US" sz="2400" dirty="0" smtClean="0">
                <a:latin typeface="幼圆" pitchFamily="49" charset="-122"/>
                <a:ea typeface="幼圆" pitchFamily="49" charset="-122"/>
              </a:rPr>
              <a:t>BALIS</a:t>
            </a:r>
            <a:r>
              <a:rPr lang="zh-CN" altLang="en-US" sz="2400" dirty="0" smtClean="0">
                <a:latin typeface="幼圆" pitchFamily="49" charset="-122"/>
                <a:ea typeface="幼圆" pitchFamily="49" charset="-122"/>
              </a:rPr>
              <a:t>合作，为北京地区高等教育文献保障系统提供文献资源支撑。</a:t>
            </a:r>
            <a:endParaRPr lang="zh-CN" altLang="en-US" sz="2400" dirty="0">
              <a:latin typeface="幼圆" pitchFamily="49" charset="-122"/>
              <a:ea typeface="幼圆" pitchFamily="49" charset="-122"/>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chemeClr val="bg1"/>
                </a:solidFill>
              </a:rPr>
              <a:t>馆际合作</a:t>
            </a:r>
            <a:endParaRPr lang="zh-CN" altLang="en-US" b="1" dirty="0">
              <a:solidFill>
                <a:schemeClr val="bg1"/>
              </a:solidFill>
            </a:endParaRPr>
          </a:p>
        </p:txBody>
      </p:sp>
      <p:pic>
        <p:nvPicPr>
          <p:cNvPr id="1026" name="Picture 2"/>
          <p:cNvPicPr>
            <a:picLocks noChangeAspect="1" noChangeArrowheads="1"/>
          </p:cNvPicPr>
          <p:nvPr/>
        </p:nvPicPr>
        <p:blipFill>
          <a:blip r:embed="rId3"/>
          <a:srcRect/>
          <a:stretch>
            <a:fillRect/>
          </a:stretch>
        </p:blipFill>
        <p:spPr bwMode="auto">
          <a:xfrm>
            <a:off x="2438400" y="3075432"/>
            <a:ext cx="6477000" cy="3782568"/>
          </a:xfrm>
          <a:prstGeom prst="rect">
            <a:avLst/>
          </a:prstGeom>
          <a:noFill/>
          <a:ln w="9525">
            <a:noFill/>
            <a:miter lim="800000"/>
            <a:headEnd/>
            <a:tailEnd/>
          </a:ln>
          <a:effectLst>
            <a:softEdge rad="635000"/>
          </a:effectLst>
        </p:spPr>
      </p:pic>
      <p:sp>
        <p:nvSpPr>
          <p:cNvPr id="6" name="TextBox 5"/>
          <p:cNvSpPr txBox="1"/>
          <p:nvPr/>
        </p:nvSpPr>
        <p:spPr>
          <a:xfrm>
            <a:off x="685800" y="1676400"/>
            <a:ext cx="7924800" cy="1938992"/>
          </a:xfrm>
          <a:prstGeom prst="rect">
            <a:avLst/>
          </a:prstGeom>
          <a:noFill/>
        </p:spPr>
        <p:txBody>
          <a:bodyPr wrap="square" rtlCol="0">
            <a:spAutoFit/>
          </a:bodyPr>
          <a:lstStyle/>
          <a:p>
            <a:r>
              <a:rPr lang="zh-CN" altLang="en-US" sz="3000" b="1" dirty="0" smtClean="0">
                <a:latin typeface="幼圆" pitchFamily="49" charset="-122"/>
                <a:ea typeface="幼圆" pitchFamily="49" charset="-122"/>
              </a:rPr>
              <a:t>在信息量激增的当今，图书馆用户的需求数量日益增多，种类不断多样化，仅凭一馆之力已经难以满足用户的所有文献信息需求，馆际间的合作变得尤为重要。</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b="1" dirty="0" smtClean="0">
                <a:solidFill>
                  <a:schemeClr val="bg1"/>
                </a:solidFill>
              </a:rPr>
              <a:t>与</a:t>
            </a:r>
            <a:r>
              <a:rPr lang="en-US" altLang="en-US" b="1" dirty="0" smtClean="0">
                <a:solidFill>
                  <a:schemeClr val="bg1"/>
                </a:solidFill>
              </a:rPr>
              <a:t>BALIS</a:t>
            </a:r>
            <a:r>
              <a:rPr lang="zh-CN" altLang="en-US" b="1" dirty="0" smtClean="0">
                <a:solidFill>
                  <a:schemeClr val="bg1"/>
                </a:solidFill>
              </a:rPr>
              <a:t>的合作</a:t>
            </a:r>
            <a:endParaRPr lang="zh-CN" altLang="en-US" b="1" dirty="0">
              <a:solidFill>
                <a:schemeClr val="bg1"/>
              </a:solidFill>
            </a:endParaRPr>
          </a:p>
        </p:txBody>
      </p:sp>
      <p:graphicFrame>
        <p:nvGraphicFramePr>
          <p:cNvPr id="5" name="内容占位符 4"/>
          <p:cNvGraphicFramePr>
            <a:graphicFrameLocks noGrp="1"/>
          </p:cNvGraphicFramePr>
          <p:nvPr>
            <p:ph idx="1"/>
          </p:nvPr>
        </p:nvGraphicFramePr>
        <p:xfrm>
          <a:off x="381000" y="2392680"/>
          <a:ext cx="8305800" cy="2377440"/>
        </p:xfrm>
        <a:graphic>
          <a:graphicData uri="http://schemas.openxmlformats.org/drawingml/2006/table">
            <a:tbl>
              <a:tblPr firstRow="1" bandRow="1">
                <a:tableStyleId>{9DCAF9ED-07DC-4A11-8D7F-57B35C25682E}</a:tableStyleId>
              </a:tblPr>
              <a:tblGrid>
                <a:gridCol w="2133600"/>
                <a:gridCol w="1676400"/>
                <a:gridCol w="1564873"/>
                <a:gridCol w="1406927"/>
                <a:gridCol w="1524000"/>
              </a:tblGrid>
              <a:tr h="370840">
                <a:tc>
                  <a:txBody>
                    <a:bodyPr/>
                    <a:lstStyle/>
                    <a:p>
                      <a:pPr indent="266700" algn="ctr">
                        <a:spcAft>
                          <a:spcPts val="0"/>
                        </a:spcAft>
                      </a:pPr>
                      <a:r>
                        <a:rPr lang="en-US" sz="2400" kern="100" dirty="0"/>
                        <a:t>BALIS</a:t>
                      </a:r>
                      <a:endParaRPr lang="zh-CN" sz="2400" kern="100" dirty="0">
                        <a:latin typeface="幼圆" pitchFamily="49" charset="-122"/>
                        <a:ea typeface="幼圆" pitchFamily="49" charset="-122"/>
                        <a:cs typeface="Times New Roman"/>
                      </a:endParaRPr>
                    </a:p>
                  </a:txBody>
                  <a:tcPr marL="68580" marR="68580" marT="0" marB="0"/>
                </a:tc>
                <a:tc>
                  <a:txBody>
                    <a:bodyPr/>
                    <a:lstStyle/>
                    <a:p>
                      <a:pPr indent="266700" algn="ctr">
                        <a:spcAft>
                          <a:spcPts val="0"/>
                        </a:spcAft>
                      </a:pPr>
                      <a:r>
                        <a:rPr lang="en-US" sz="2400" kern="100" dirty="0"/>
                        <a:t>2011</a:t>
                      </a:r>
                      <a:r>
                        <a:rPr lang="zh-CN" sz="2400" kern="100" dirty="0"/>
                        <a:t>年</a:t>
                      </a:r>
                      <a:endParaRPr lang="zh-CN" sz="2400" kern="100" dirty="0">
                        <a:latin typeface="幼圆" pitchFamily="49" charset="-122"/>
                        <a:ea typeface="幼圆" pitchFamily="49" charset="-122"/>
                        <a:cs typeface="Times New Roman"/>
                      </a:endParaRPr>
                    </a:p>
                  </a:txBody>
                  <a:tcPr marL="68580" marR="68580" marT="0" marB="0" anchor="ctr"/>
                </a:tc>
                <a:tc>
                  <a:txBody>
                    <a:bodyPr/>
                    <a:lstStyle/>
                    <a:p>
                      <a:pPr indent="266700" algn="ctr">
                        <a:spcAft>
                          <a:spcPts val="0"/>
                        </a:spcAft>
                      </a:pPr>
                      <a:r>
                        <a:rPr lang="en-US" sz="2400" kern="100" dirty="0"/>
                        <a:t>2012</a:t>
                      </a:r>
                      <a:r>
                        <a:rPr lang="zh-CN" sz="2400" kern="100" dirty="0"/>
                        <a:t>年</a:t>
                      </a:r>
                      <a:endParaRPr lang="zh-CN" sz="2400" kern="100" dirty="0">
                        <a:latin typeface="幼圆" pitchFamily="49" charset="-122"/>
                        <a:ea typeface="幼圆" pitchFamily="49" charset="-122"/>
                        <a:cs typeface="Times New Roman"/>
                      </a:endParaRPr>
                    </a:p>
                  </a:txBody>
                  <a:tcPr marL="68580" marR="68580" marT="0" marB="0" anchor="ctr"/>
                </a:tc>
                <a:tc>
                  <a:txBody>
                    <a:bodyPr/>
                    <a:lstStyle/>
                    <a:p>
                      <a:pPr marL="0" indent="266700" algn="ctr" defTabSz="914400" rtl="0" eaLnBrk="1" latinLnBrk="0" hangingPunct="1">
                        <a:spcAft>
                          <a:spcPts val="0"/>
                        </a:spcAft>
                      </a:pPr>
                      <a:r>
                        <a:rPr lang="en-US" altLang="zh-CN" sz="2400" b="1" kern="100" dirty="0" smtClean="0">
                          <a:solidFill>
                            <a:schemeClr val="lt1"/>
                          </a:solidFill>
                          <a:latin typeface="+mn-lt"/>
                          <a:ea typeface="+mn-ea"/>
                          <a:cs typeface="+mn-cs"/>
                        </a:rPr>
                        <a:t>2013</a:t>
                      </a:r>
                      <a:r>
                        <a:rPr lang="zh-CN" altLang="en-US" sz="2400" b="1" kern="100" dirty="0" smtClean="0">
                          <a:solidFill>
                            <a:schemeClr val="lt1"/>
                          </a:solidFill>
                          <a:latin typeface="+mn-lt"/>
                          <a:ea typeface="+mn-ea"/>
                          <a:cs typeface="+mn-cs"/>
                        </a:rPr>
                        <a:t>年</a:t>
                      </a:r>
                      <a:endParaRPr lang="zh-CN" altLang="zh-CN" sz="2400" b="1" kern="100" dirty="0">
                        <a:solidFill>
                          <a:schemeClr val="lt1"/>
                        </a:solidFill>
                        <a:latin typeface="+mn-lt"/>
                        <a:ea typeface="+mn-ea"/>
                        <a:cs typeface="+mn-cs"/>
                      </a:endParaRPr>
                    </a:p>
                  </a:txBody>
                  <a:tcPr marL="68580" marR="68580" marT="0" marB="0"/>
                </a:tc>
                <a:tc>
                  <a:txBody>
                    <a:bodyPr/>
                    <a:lstStyle/>
                    <a:p>
                      <a:pPr marL="0" indent="266700" algn="ctr" defTabSz="914400" rtl="0" eaLnBrk="1" latinLnBrk="0" hangingPunct="1">
                        <a:spcAft>
                          <a:spcPts val="0"/>
                        </a:spcAft>
                      </a:pPr>
                      <a:r>
                        <a:rPr lang="en-US" altLang="zh-CN" sz="2400" b="1" kern="100" dirty="0" smtClean="0">
                          <a:solidFill>
                            <a:schemeClr val="lt1"/>
                          </a:solidFill>
                          <a:latin typeface="+mn-lt"/>
                          <a:ea typeface="+mn-ea"/>
                          <a:cs typeface="+mn-cs"/>
                        </a:rPr>
                        <a:t>2014</a:t>
                      </a:r>
                      <a:r>
                        <a:rPr lang="zh-CN" altLang="en-US" sz="2400" b="1" kern="100" dirty="0" smtClean="0">
                          <a:solidFill>
                            <a:schemeClr val="lt1"/>
                          </a:solidFill>
                          <a:latin typeface="+mn-lt"/>
                          <a:ea typeface="+mn-ea"/>
                          <a:cs typeface="+mn-cs"/>
                        </a:rPr>
                        <a:t>年</a:t>
                      </a:r>
                      <a:endParaRPr lang="zh-CN" altLang="zh-CN" sz="2400" b="1" kern="100" dirty="0">
                        <a:solidFill>
                          <a:schemeClr val="lt1"/>
                        </a:solidFill>
                        <a:latin typeface="+mn-lt"/>
                        <a:ea typeface="+mn-ea"/>
                        <a:cs typeface="+mn-cs"/>
                      </a:endParaRPr>
                    </a:p>
                  </a:txBody>
                  <a:tcPr marL="68580" marR="68580" marT="0" marB="0"/>
                </a:tc>
              </a:tr>
              <a:tr h="523240">
                <a:tc>
                  <a:txBody>
                    <a:bodyPr/>
                    <a:lstStyle/>
                    <a:p>
                      <a:pPr indent="266700" algn="ctr">
                        <a:spcAft>
                          <a:spcPts val="0"/>
                        </a:spcAft>
                      </a:pPr>
                      <a:r>
                        <a:rPr lang="zh-CN" sz="2400" kern="100" dirty="0">
                          <a:latin typeface="幼圆" pitchFamily="49" charset="-122"/>
                          <a:ea typeface="幼圆" pitchFamily="49" charset="-122"/>
                        </a:rPr>
                        <a:t>馆际互借</a:t>
                      </a:r>
                      <a:r>
                        <a:rPr lang="zh-CN" sz="2400" kern="100" dirty="0" smtClean="0">
                          <a:latin typeface="幼圆" pitchFamily="49" charset="-122"/>
                          <a:ea typeface="幼圆" pitchFamily="49" charset="-122"/>
                        </a:rPr>
                        <a:t>量</a:t>
                      </a:r>
                      <a:r>
                        <a:rPr lang="zh-CN" altLang="en-US" sz="2400" kern="100" dirty="0" smtClean="0">
                          <a:latin typeface="幼圆" pitchFamily="49" charset="-122"/>
                          <a:ea typeface="幼圆" pitchFamily="49" charset="-122"/>
                        </a:rPr>
                        <a:t>（件）</a:t>
                      </a:r>
                      <a:endParaRPr lang="zh-CN" sz="2400" kern="100" dirty="0">
                        <a:latin typeface="幼圆" pitchFamily="49" charset="-122"/>
                        <a:ea typeface="幼圆" pitchFamily="49" charset="-122"/>
                        <a:cs typeface="Times New Roman"/>
                      </a:endParaRPr>
                    </a:p>
                  </a:txBody>
                  <a:tcPr marL="68580" marR="68580" marT="0" marB="0"/>
                </a:tc>
                <a:tc>
                  <a:txBody>
                    <a:bodyPr/>
                    <a:lstStyle/>
                    <a:p>
                      <a:pPr indent="266700" algn="ctr">
                        <a:spcAft>
                          <a:spcPts val="0"/>
                        </a:spcAft>
                      </a:pPr>
                      <a:r>
                        <a:rPr lang="en-US" sz="2400" kern="100" dirty="0">
                          <a:latin typeface="幼圆" pitchFamily="49" charset="-122"/>
                          <a:ea typeface="幼圆" pitchFamily="49" charset="-122"/>
                        </a:rPr>
                        <a:t>6897</a:t>
                      </a:r>
                      <a:endParaRPr lang="zh-CN" sz="2400" kern="100" dirty="0">
                        <a:latin typeface="幼圆" pitchFamily="49" charset="-122"/>
                        <a:ea typeface="幼圆" pitchFamily="49" charset="-122"/>
                        <a:cs typeface="Times New Roman"/>
                      </a:endParaRPr>
                    </a:p>
                  </a:txBody>
                  <a:tcPr marL="68580" marR="68580" marT="0" marB="0" anchor="ctr"/>
                </a:tc>
                <a:tc>
                  <a:txBody>
                    <a:bodyPr/>
                    <a:lstStyle/>
                    <a:p>
                      <a:pPr indent="266700" algn="ctr">
                        <a:spcAft>
                          <a:spcPts val="0"/>
                        </a:spcAft>
                      </a:pPr>
                      <a:r>
                        <a:rPr lang="en-US" sz="2400" kern="100" dirty="0">
                          <a:latin typeface="幼圆" pitchFamily="49" charset="-122"/>
                          <a:ea typeface="幼圆" pitchFamily="49" charset="-122"/>
                        </a:rPr>
                        <a:t>9275</a:t>
                      </a:r>
                      <a:endParaRPr lang="zh-CN" sz="2400" kern="100" dirty="0">
                        <a:latin typeface="幼圆" pitchFamily="49" charset="-122"/>
                        <a:ea typeface="幼圆" pitchFamily="49" charset="-122"/>
                        <a:cs typeface="Times New Roman"/>
                      </a:endParaRPr>
                    </a:p>
                  </a:txBody>
                  <a:tcPr marL="68580" marR="68580" marT="0" marB="0" anchor="ctr"/>
                </a:tc>
                <a:tc>
                  <a:txBody>
                    <a:bodyPr/>
                    <a:lstStyle/>
                    <a:p>
                      <a:pPr marL="0" indent="266700" algn="ctr" defTabSz="914400" rtl="0" eaLnBrk="1" latinLnBrk="0" hangingPunct="1">
                        <a:spcAft>
                          <a:spcPts val="0"/>
                        </a:spcAft>
                      </a:pPr>
                      <a:r>
                        <a:rPr lang="en-US" altLang="zh-CN" sz="2400" kern="100" dirty="0" smtClean="0">
                          <a:solidFill>
                            <a:schemeClr val="dk1"/>
                          </a:solidFill>
                          <a:latin typeface="幼圆" pitchFamily="49" charset="-122"/>
                          <a:ea typeface="幼圆" pitchFamily="49" charset="-122"/>
                          <a:cs typeface="+mn-cs"/>
                        </a:rPr>
                        <a:t>7405</a:t>
                      </a:r>
                      <a:endParaRPr lang="zh-CN" sz="2400" kern="100" dirty="0">
                        <a:solidFill>
                          <a:schemeClr val="dk1"/>
                        </a:solidFill>
                        <a:latin typeface="幼圆" pitchFamily="49" charset="-122"/>
                        <a:ea typeface="幼圆" pitchFamily="49" charset="-122"/>
                        <a:cs typeface="+mn-cs"/>
                      </a:endParaRPr>
                    </a:p>
                  </a:txBody>
                  <a:tcPr marL="68580" marR="68580" marT="0" marB="0" anchor="ctr"/>
                </a:tc>
                <a:tc>
                  <a:txBody>
                    <a:bodyPr/>
                    <a:lstStyle/>
                    <a:p>
                      <a:pPr marL="0" indent="266700" algn="ctr" defTabSz="914400" rtl="0" eaLnBrk="1" latinLnBrk="0" hangingPunct="1">
                        <a:spcAft>
                          <a:spcPts val="0"/>
                        </a:spcAft>
                      </a:pPr>
                      <a:r>
                        <a:rPr lang="en-US" sz="2400" kern="100" dirty="0">
                          <a:solidFill>
                            <a:schemeClr val="dk1"/>
                          </a:solidFill>
                          <a:latin typeface="幼圆" pitchFamily="49" charset="-122"/>
                          <a:ea typeface="幼圆" pitchFamily="49" charset="-122"/>
                          <a:cs typeface="+mn-cs"/>
                        </a:rPr>
                        <a:t>7698</a:t>
                      </a:r>
                      <a:endParaRPr lang="zh-CN" sz="2400" kern="100" dirty="0">
                        <a:solidFill>
                          <a:schemeClr val="dk1"/>
                        </a:solidFill>
                        <a:latin typeface="幼圆" pitchFamily="49" charset="-122"/>
                        <a:ea typeface="幼圆" pitchFamily="49" charset="-122"/>
                        <a:cs typeface="+mn-cs"/>
                      </a:endParaRPr>
                    </a:p>
                  </a:txBody>
                  <a:tcPr marL="68580" marR="68580" marT="0" marB="0" anchor="ctr"/>
                </a:tc>
              </a:tr>
              <a:tr h="533400">
                <a:tc>
                  <a:txBody>
                    <a:bodyPr/>
                    <a:lstStyle/>
                    <a:p>
                      <a:pPr indent="266700" algn="ctr">
                        <a:spcAft>
                          <a:spcPts val="0"/>
                        </a:spcAft>
                      </a:pPr>
                      <a:r>
                        <a:rPr lang="zh-CN" sz="2400" kern="100" dirty="0">
                          <a:latin typeface="幼圆" pitchFamily="49" charset="-122"/>
                          <a:ea typeface="幼圆" pitchFamily="49" charset="-122"/>
                        </a:rPr>
                        <a:t>文献传递</a:t>
                      </a:r>
                      <a:r>
                        <a:rPr lang="zh-CN" sz="2400" kern="100" dirty="0" smtClean="0">
                          <a:latin typeface="幼圆" pitchFamily="49" charset="-122"/>
                          <a:ea typeface="幼圆" pitchFamily="49" charset="-122"/>
                        </a:rPr>
                        <a:t>量</a:t>
                      </a:r>
                      <a:endParaRPr lang="en-US" altLang="zh-CN" sz="2400" kern="100" dirty="0" smtClean="0">
                        <a:latin typeface="幼圆" pitchFamily="49" charset="-122"/>
                        <a:ea typeface="幼圆" pitchFamily="49" charset="-122"/>
                      </a:endParaRPr>
                    </a:p>
                    <a:p>
                      <a:pPr indent="266700" algn="ctr">
                        <a:spcAft>
                          <a:spcPts val="0"/>
                        </a:spcAft>
                      </a:pPr>
                      <a:r>
                        <a:rPr lang="zh-CN" altLang="en-US" sz="2400" kern="100" dirty="0" smtClean="0">
                          <a:latin typeface="幼圆" pitchFamily="49" charset="-122"/>
                          <a:ea typeface="幼圆" pitchFamily="49" charset="-122"/>
                          <a:cs typeface="Times New Roman"/>
                        </a:rPr>
                        <a:t>（件）</a:t>
                      </a:r>
                      <a:endParaRPr lang="zh-CN" sz="2400" kern="100" dirty="0">
                        <a:latin typeface="幼圆" pitchFamily="49" charset="-122"/>
                        <a:ea typeface="幼圆" pitchFamily="49" charset="-122"/>
                        <a:cs typeface="Times New Roman"/>
                      </a:endParaRPr>
                    </a:p>
                  </a:txBody>
                  <a:tcPr marL="68580" marR="68580" marT="0" marB="0"/>
                </a:tc>
                <a:tc>
                  <a:txBody>
                    <a:bodyPr/>
                    <a:lstStyle/>
                    <a:p>
                      <a:pPr indent="266700" algn="ctr">
                        <a:spcAft>
                          <a:spcPts val="0"/>
                        </a:spcAft>
                      </a:pPr>
                      <a:r>
                        <a:rPr lang="en-US" sz="2400" kern="100" dirty="0">
                          <a:latin typeface="幼圆" pitchFamily="49" charset="-122"/>
                          <a:ea typeface="幼圆" pitchFamily="49" charset="-122"/>
                        </a:rPr>
                        <a:t>1705</a:t>
                      </a:r>
                      <a:endParaRPr lang="zh-CN" sz="2400" kern="100" dirty="0">
                        <a:latin typeface="幼圆" pitchFamily="49" charset="-122"/>
                        <a:ea typeface="幼圆" pitchFamily="49" charset="-122"/>
                        <a:cs typeface="Times New Roman"/>
                      </a:endParaRPr>
                    </a:p>
                  </a:txBody>
                  <a:tcPr marL="68580" marR="68580" marT="0" marB="0" anchor="ctr"/>
                </a:tc>
                <a:tc>
                  <a:txBody>
                    <a:bodyPr/>
                    <a:lstStyle/>
                    <a:p>
                      <a:pPr indent="266700" algn="ctr">
                        <a:spcAft>
                          <a:spcPts val="0"/>
                        </a:spcAft>
                      </a:pPr>
                      <a:r>
                        <a:rPr lang="en-US" sz="2400" kern="100" dirty="0">
                          <a:latin typeface="幼圆" pitchFamily="49" charset="-122"/>
                          <a:ea typeface="幼圆" pitchFamily="49" charset="-122"/>
                        </a:rPr>
                        <a:t>1134</a:t>
                      </a:r>
                      <a:endParaRPr lang="zh-CN" sz="2400" kern="100" dirty="0">
                        <a:latin typeface="幼圆" pitchFamily="49" charset="-122"/>
                        <a:ea typeface="幼圆" pitchFamily="49" charset="-122"/>
                        <a:cs typeface="Times New Roman"/>
                      </a:endParaRPr>
                    </a:p>
                  </a:txBody>
                  <a:tcPr marL="68580" marR="68580" marT="0" marB="0" anchor="ctr"/>
                </a:tc>
                <a:tc>
                  <a:txBody>
                    <a:bodyPr/>
                    <a:lstStyle/>
                    <a:p>
                      <a:pPr marL="0" indent="266700" algn="ctr" defTabSz="914400" rtl="0" eaLnBrk="1" latinLnBrk="0" hangingPunct="1">
                        <a:spcAft>
                          <a:spcPts val="0"/>
                        </a:spcAft>
                      </a:pPr>
                      <a:r>
                        <a:rPr lang="en-US" altLang="zh-CN" sz="2400" kern="100" dirty="0" smtClean="0">
                          <a:solidFill>
                            <a:schemeClr val="dk1"/>
                          </a:solidFill>
                          <a:latin typeface="幼圆" pitchFamily="49" charset="-122"/>
                          <a:ea typeface="幼圆" pitchFamily="49" charset="-122"/>
                          <a:cs typeface="+mn-cs"/>
                        </a:rPr>
                        <a:t>864</a:t>
                      </a:r>
                      <a:endParaRPr lang="zh-CN" sz="2400" kern="100" dirty="0">
                        <a:solidFill>
                          <a:schemeClr val="dk1"/>
                        </a:solidFill>
                        <a:latin typeface="幼圆" pitchFamily="49" charset="-122"/>
                        <a:ea typeface="幼圆" pitchFamily="49" charset="-122"/>
                        <a:cs typeface="+mn-cs"/>
                      </a:endParaRPr>
                    </a:p>
                  </a:txBody>
                  <a:tcPr marL="68580" marR="68580" marT="0" marB="0" anchor="ctr"/>
                </a:tc>
                <a:tc>
                  <a:txBody>
                    <a:bodyPr/>
                    <a:lstStyle/>
                    <a:p>
                      <a:pPr marL="0" indent="266700" algn="ctr" defTabSz="914400" rtl="0" eaLnBrk="1" latinLnBrk="0" hangingPunct="1">
                        <a:spcAft>
                          <a:spcPts val="0"/>
                        </a:spcAft>
                      </a:pPr>
                      <a:r>
                        <a:rPr lang="en-US" sz="2400" kern="100" dirty="0">
                          <a:solidFill>
                            <a:schemeClr val="dk1"/>
                          </a:solidFill>
                          <a:latin typeface="幼圆" pitchFamily="49" charset="-122"/>
                          <a:ea typeface="幼圆" pitchFamily="49" charset="-122"/>
                          <a:cs typeface="+mn-cs"/>
                        </a:rPr>
                        <a:t>745</a:t>
                      </a:r>
                      <a:endParaRPr lang="zh-CN" sz="2400" kern="100" dirty="0">
                        <a:solidFill>
                          <a:schemeClr val="dk1"/>
                        </a:solidFill>
                        <a:latin typeface="幼圆" pitchFamily="49" charset="-122"/>
                        <a:ea typeface="幼圆" pitchFamily="49" charset="-122"/>
                        <a:cs typeface="+mn-cs"/>
                      </a:endParaRPr>
                    </a:p>
                  </a:txBody>
                  <a:tcPr marL="68580" marR="68580" marT="0" marB="0" anchor="ctr"/>
                </a:tc>
              </a:tr>
              <a:tr h="543560">
                <a:tc>
                  <a:txBody>
                    <a:bodyPr/>
                    <a:lstStyle/>
                    <a:p>
                      <a:pPr indent="266700" algn="ctr">
                        <a:spcAft>
                          <a:spcPts val="0"/>
                        </a:spcAft>
                      </a:pPr>
                      <a:r>
                        <a:rPr lang="zh-CN" sz="2400" kern="100">
                          <a:latin typeface="幼圆" pitchFamily="49" charset="-122"/>
                          <a:ea typeface="幼圆" pitchFamily="49" charset="-122"/>
                        </a:rPr>
                        <a:t>总计</a:t>
                      </a:r>
                      <a:endParaRPr lang="zh-CN" sz="2400" kern="100">
                        <a:latin typeface="幼圆" pitchFamily="49" charset="-122"/>
                        <a:ea typeface="幼圆" pitchFamily="49" charset="-122"/>
                        <a:cs typeface="Times New Roman"/>
                      </a:endParaRPr>
                    </a:p>
                  </a:txBody>
                  <a:tcPr marL="68580" marR="68580" marT="0" marB="0"/>
                </a:tc>
                <a:tc>
                  <a:txBody>
                    <a:bodyPr/>
                    <a:lstStyle/>
                    <a:p>
                      <a:pPr indent="266700" algn="ctr">
                        <a:spcAft>
                          <a:spcPts val="0"/>
                        </a:spcAft>
                      </a:pPr>
                      <a:r>
                        <a:rPr lang="en-US" sz="2400" kern="100">
                          <a:latin typeface="幼圆" pitchFamily="49" charset="-122"/>
                          <a:ea typeface="幼圆" pitchFamily="49" charset="-122"/>
                        </a:rPr>
                        <a:t>8602</a:t>
                      </a:r>
                      <a:endParaRPr lang="zh-CN" sz="2400" kern="100">
                        <a:latin typeface="幼圆" pitchFamily="49" charset="-122"/>
                        <a:ea typeface="幼圆" pitchFamily="49" charset="-122"/>
                        <a:cs typeface="Times New Roman"/>
                      </a:endParaRPr>
                    </a:p>
                  </a:txBody>
                  <a:tcPr marL="68580" marR="68580" marT="0" marB="0" anchor="ctr"/>
                </a:tc>
                <a:tc>
                  <a:txBody>
                    <a:bodyPr/>
                    <a:lstStyle/>
                    <a:p>
                      <a:pPr indent="266700" algn="ctr">
                        <a:spcAft>
                          <a:spcPts val="0"/>
                        </a:spcAft>
                      </a:pPr>
                      <a:r>
                        <a:rPr lang="en-US" sz="2400" kern="100" dirty="0">
                          <a:latin typeface="幼圆" pitchFamily="49" charset="-122"/>
                          <a:ea typeface="幼圆" pitchFamily="49" charset="-122"/>
                        </a:rPr>
                        <a:t>10409</a:t>
                      </a:r>
                      <a:endParaRPr lang="zh-CN" sz="2400" kern="100" dirty="0">
                        <a:latin typeface="幼圆" pitchFamily="49" charset="-122"/>
                        <a:ea typeface="幼圆" pitchFamily="49" charset="-122"/>
                        <a:cs typeface="Times New Roman"/>
                      </a:endParaRPr>
                    </a:p>
                  </a:txBody>
                  <a:tcPr marL="68580" marR="68580" marT="0" marB="0" anchor="ctr"/>
                </a:tc>
                <a:tc>
                  <a:txBody>
                    <a:bodyPr/>
                    <a:lstStyle/>
                    <a:p>
                      <a:pPr marL="0" indent="266700" algn="ctr" defTabSz="914400" rtl="0" eaLnBrk="1" latinLnBrk="0" hangingPunct="1">
                        <a:spcAft>
                          <a:spcPts val="0"/>
                        </a:spcAft>
                      </a:pPr>
                      <a:r>
                        <a:rPr lang="en-US" altLang="zh-CN" sz="2400" kern="100" dirty="0" smtClean="0">
                          <a:solidFill>
                            <a:schemeClr val="dk1"/>
                          </a:solidFill>
                          <a:latin typeface="幼圆" pitchFamily="49" charset="-122"/>
                          <a:ea typeface="幼圆" pitchFamily="49" charset="-122"/>
                          <a:cs typeface="+mn-cs"/>
                        </a:rPr>
                        <a:t>8269</a:t>
                      </a:r>
                      <a:endParaRPr lang="zh-CN" sz="2400" kern="100" dirty="0">
                        <a:solidFill>
                          <a:schemeClr val="dk1"/>
                        </a:solidFill>
                        <a:latin typeface="幼圆" pitchFamily="49" charset="-122"/>
                        <a:ea typeface="幼圆" pitchFamily="49" charset="-122"/>
                        <a:cs typeface="+mn-cs"/>
                      </a:endParaRPr>
                    </a:p>
                  </a:txBody>
                  <a:tcPr marL="68580" marR="68580" marT="0" marB="0" anchor="ctr"/>
                </a:tc>
                <a:tc>
                  <a:txBody>
                    <a:bodyPr/>
                    <a:lstStyle/>
                    <a:p>
                      <a:pPr marL="0" indent="266700" algn="ctr" defTabSz="914400" rtl="0" eaLnBrk="1" latinLnBrk="0" hangingPunct="1">
                        <a:spcAft>
                          <a:spcPts val="0"/>
                        </a:spcAft>
                      </a:pPr>
                      <a:r>
                        <a:rPr lang="en-US" sz="2400" kern="100" dirty="0">
                          <a:solidFill>
                            <a:schemeClr val="dk1"/>
                          </a:solidFill>
                          <a:latin typeface="幼圆" pitchFamily="49" charset="-122"/>
                          <a:ea typeface="幼圆" pitchFamily="49" charset="-122"/>
                          <a:cs typeface="+mn-cs"/>
                        </a:rPr>
                        <a:t>8443</a:t>
                      </a:r>
                      <a:endParaRPr lang="zh-CN" sz="2400" kern="100" dirty="0">
                        <a:solidFill>
                          <a:schemeClr val="dk1"/>
                        </a:solidFill>
                        <a:latin typeface="幼圆" pitchFamily="49" charset="-122"/>
                        <a:ea typeface="幼圆" pitchFamily="49" charset="-122"/>
                        <a:cs typeface="+mn-cs"/>
                      </a:endParaRPr>
                    </a:p>
                  </a:txBody>
                  <a:tcPr marL="68580" marR="68580" marT="0" marB="0" anchor="ctr"/>
                </a:tc>
              </a:tr>
            </a:tbl>
          </a:graphicData>
        </a:graphic>
      </p:graphicFrame>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3000" dirty="0" smtClean="0">
                <a:latin typeface="幼圆" pitchFamily="49" charset="-122"/>
                <a:ea typeface="幼圆" pitchFamily="49" charset="-122"/>
              </a:rPr>
              <a:t>在与</a:t>
            </a:r>
            <a:r>
              <a:rPr lang="en-US" sz="3000" dirty="0" smtClean="0">
                <a:latin typeface="幼圆" pitchFamily="49" charset="-122"/>
                <a:ea typeface="幼圆" pitchFamily="49" charset="-122"/>
              </a:rPr>
              <a:t>BALIS</a:t>
            </a:r>
            <a:r>
              <a:rPr lang="zh-CN" altLang="en-US" sz="3000" dirty="0" smtClean="0">
                <a:latin typeface="幼圆" pitchFamily="49" charset="-122"/>
                <a:ea typeface="幼圆" pitchFamily="49" charset="-122"/>
              </a:rPr>
              <a:t>成功进行业务合作的基础上，文献提供中心积极探索多种合作模式。</a:t>
            </a:r>
            <a:endParaRPr lang="en-US" altLang="zh-CN" sz="3000" dirty="0" smtClean="0">
              <a:latin typeface="幼圆" pitchFamily="49" charset="-122"/>
              <a:ea typeface="幼圆" pitchFamily="49" charset="-122"/>
            </a:endParaRPr>
          </a:p>
          <a:p>
            <a:r>
              <a:rPr lang="zh-CN" altLang="en-US" sz="3000" dirty="0" smtClean="0">
                <a:latin typeface="幼圆" pitchFamily="49" charset="-122"/>
                <a:ea typeface="幼圆" pitchFamily="49" charset="-122"/>
              </a:rPr>
              <a:t>从</a:t>
            </a:r>
            <a:r>
              <a:rPr lang="en-US" sz="3000" dirty="0" smtClean="0">
                <a:latin typeface="幼圆" pitchFamily="49" charset="-122"/>
                <a:ea typeface="幼圆" pitchFamily="49" charset="-122"/>
              </a:rPr>
              <a:t>2014</a:t>
            </a:r>
            <a:r>
              <a:rPr lang="zh-CN" altLang="en-US" sz="3000" dirty="0" smtClean="0">
                <a:latin typeface="幼圆" pitchFamily="49" charset="-122"/>
                <a:ea typeface="幼圆" pitchFamily="49" charset="-122"/>
              </a:rPr>
              <a:t>年开始与</a:t>
            </a:r>
            <a:r>
              <a:rPr lang="en-US" sz="3000" dirty="0" smtClean="0">
                <a:latin typeface="幼圆" pitchFamily="49" charset="-122"/>
                <a:ea typeface="幼圆" pitchFamily="49" charset="-122"/>
              </a:rPr>
              <a:t>BALIS</a:t>
            </a:r>
            <a:r>
              <a:rPr lang="zh-CN" altLang="en-US" sz="3000" dirty="0" smtClean="0">
                <a:latin typeface="幼圆" pitchFamily="49" charset="-122"/>
                <a:ea typeface="幼圆" pitchFamily="49" charset="-122"/>
              </a:rPr>
              <a:t>开展合作宣传。</a:t>
            </a:r>
            <a:endParaRPr lang="zh-CN" altLang="en-US" sz="3000" dirty="0">
              <a:latin typeface="幼圆" pitchFamily="49" charset="-122"/>
              <a:ea typeface="幼圆" pitchFamily="49" charset="-122"/>
            </a:endParaRPr>
          </a:p>
        </p:txBody>
      </p:sp>
      <p:sp>
        <p:nvSpPr>
          <p:cNvPr id="4" name="标题 1"/>
          <p:cNvSpPr>
            <a:spLocks noGrp="1"/>
          </p:cNvSpPr>
          <p:nvPr>
            <p:ph type="title"/>
          </p:nvPr>
        </p:nvSpPr>
        <p:spPr/>
        <p:txBody>
          <a:bodyPr/>
          <a:lstStyle/>
          <a:p>
            <a:pPr lvl="0"/>
            <a:r>
              <a:rPr lang="zh-CN" altLang="en-US" b="1" dirty="0" smtClean="0">
                <a:solidFill>
                  <a:schemeClr val="bg1"/>
                </a:solidFill>
              </a:rPr>
              <a:t>与</a:t>
            </a:r>
            <a:r>
              <a:rPr lang="en-US" altLang="en-US" b="1" dirty="0" smtClean="0">
                <a:solidFill>
                  <a:schemeClr val="bg1"/>
                </a:solidFill>
              </a:rPr>
              <a:t>BALIS</a:t>
            </a:r>
            <a:r>
              <a:rPr lang="zh-CN" altLang="en-US" b="1" dirty="0" smtClean="0">
                <a:solidFill>
                  <a:schemeClr val="bg1"/>
                </a:solidFill>
              </a:rPr>
              <a:t>的合作</a:t>
            </a:r>
            <a:endParaRPr lang="zh-CN" altLang="en-US" b="1" dirty="0">
              <a:solidFill>
                <a:schemeClr val="bg1"/>
              </a:solidFill>
            </a:endParaRPr>
          </a:p>
        </p:txBody>
      </p:sp>
      <p:pic>
        <p:nvPicPr>
          <p:cNvPr id="5" name="Picture 1" descr="E:\文献提供组\2015年工作\NSTL CALIS BALIS oclc合作\BALIS\balis讲座\balis照片\zhaox\IMG_3169.jpg"/>
          <p:cNvPicPr>
            <a:picLocks noChangeAspect="1" noChangeArrowheads="1"/>
          </p:cNvPicPr>
          <p:nvPr/>
        </p:nvPicPr>
        <p:blipFill>
          <a:blip r:embed="rId3" cstate="print"/>
          <a:srcRect/>
          <a:stretch>
            <a:fillRect/>
          </a:stretch>
        </p:blipFill>
        <p:spPr bwMode="auto">
          <a:xfrm>
            <a:off x="457200" y="3285066"/>
            <a:ext cx="3962400" cy="3191934"/>
          </a:xfrm>
          <a:prstGeom prst="rect">
            <a:avLst/>
          </a:prstGeom>
          <a:noFill/>
          <a:effectLst>
            <a:softEdge rad="127000"/>
          </a:effectLst>
        </p:spPr>
      </p:pic>
      <p:pic>
        <p:nvPicPr>
          <p:cNvPr id="1026" name="Picture 2"/>
          <p:cNvPicPr>
            <a:picLocks noChangeAspect="1" noChangeArrowheads="1"/>
          </p:cNvPicPr>
          <p:nvPr/>
        </p:nvPicPr>
        <p:blipFill>
          <a:blip r:embed="rId4"/>
          <a:srcRect/>
          <a:stretch>
            <a:fillRect/>
          </a:stretch>
        </p:blipFill>
        <p:spPr bwMode="auto">
          <a:xfrm>
            <a:off x="4572000" y="3352800"/>
            <a:ext cx="4268704" cy="3124200"/>
          </a:xfrm>
          <a:prstGeom prst="rect">
            <a:avLst/>
          </a:prstGeom>
          <a:noFill/>
          <a:ln w="9525">
            <a:noFill/>
            <a:miter lim="800000"/>
            <a:headEnd/>
            <a:tailEnd/>
          </a:ln>
          <a:effectLst>
            <a:softEdge rad="127000"/>
          </a:effec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srcRect/>
          <a:stretch>
            <a:fillRect/>
          </a:stretch>
        </p:blipFill>
        <p:spPr bwMode="auto">
          <a:xfrm>
            <a:off x="609600" y="2339389"/>
            <a:ext cx="7924800" cy="4366211"/>
          </a:xfrm>
          <a:prstGeom prst="rect">
            <a:avLst/>
          </a:prstGeom>
          <a:noFill/>
          <a:ln w="9525">
            <a:noFill/>
            <a:miter lim="800000"/>
            <a:headEnd/>
            <a:tailEnd/>
          </a:ln>
          <a:effectLst>
            <a:softEdge rad="127000"/>
          </a:effectLst>
        </p:spPr>
      </p:pic>
      <p:sp>
        <p:nvSpPr>
          <p:cNvPr id="3" name="内容占位符 2"/>
          <p:cNvSpPr>
            <a:spLocks noGrp="1"/>
          </p:cNvSpPr>
          <p:nvPr>
            <p:ph idx="1"/>
          </p:nvPr>
        </p:nvSpPr>
        <p:spPr/>
        <p:txBody>
          <a:bodyPr/>
          <a:lstStyle/>
          <a:p>
            <a:r>
              <a:rPr lang="zh-CN" altLang="en-US" dirty="0" smtClean="0">
                <a:latin typeface="幼圆" pitchFamily="49" charset="-122"/>
                <a:ea typeface="幼圆" pitchFamily="49" charset="-122"/>
              </a:rPr>
              <a:t>国家图书馆于</a:t>
            </a:r>
            <a:r>
              <a:rPr lang="en-US" dirty="0" smtClean="0">
                <a:latin typeface="幼圆" pitchFamily="49" charset="-122"/>
                <a:ea typeface="幼圆" pitchFamily="49" charset="-122"/>
              </a:rPr>
              <a:t>2013</a:t>
            </a:r>
            <a:r>
              <a:rPr lang="zh-CN" altLang="en-US" dirty="0" smtClean="0">
                <a:latin typeface="幼圆" pitchFamily="49" charset="-122"/>
                <a:ea typeface="幼圆" pitchFamily="49" charset="-122"/>
              </a:rPr>
              <a:t>年</a:t>
            </a:r>
            <a:r>
              <a:rPr lang="en-US" dirty="0" smtClean="0">
                <a:latin typeface="幼圆" pitchFamily="49" charset="-122"/>
                <a:ea typeface="幼圆" pitchFamily="49" charset="-122"/>
              </a:rPr>
              <a:t>11</a:t>
            </a:r>
            <a:r>
              <a:rPr lang="zh-CN" altLang="en-US" dirty="0" smtClean="0">
                <a:latin typeface="幼圆" pitchFamily="49" charset="-122"/>
                <a:ea typeface="幼圆" pitchFamily="49" charset="-122"/>
              </a:rPr>
              <a:t>月</a:t>
            </a:r>
            <a:r>
              <a:rPr lang="en-US" dirty="0" smtClean="0">
                <a:latin typeface="幼圆" pitchFamily="49" charset="-122"/>
                <a:ea typeface="幼圆" pitchFamily="49" charset="-122"/>
              </a:rPr>
              <a:t>23</a:t>
            </a:r>
            <a:r>
              <a:rPr lang="zh-CN" altLang="en-US" dirty="0" smtClean="0">
                <a:latin typeface="幼圆" pitchFamily="49" charset="-122"/>
                <a:ea typeface="幼圆" pitchFamily="49" charset="-122"/>
              </a:rPr>
              <a:t>日正式开通与</a:t>
            </a:r>
            <a:r>
              <a:rPr lang="en-US" dirty="0" smtClean="0">
                <a:latin typeface="幼圆" pitchFamily="49" charset="-122"/>
                <a:ea typeface="幼圆" pitchFamily="49" charset="-122"/>
              </a:rPr>
              <a:t>CALIS</a:t>
            </a:r>
            <a:r>
              <a:rPr lang="zh-CN" altLang="en-US" dirty="0" smtClean="0">
                <a:latin typeface="幼圆" pitchFamily="49" charset="-122"/>
                <a:ea typeface="幼圆" pitchFamily="49" charset="-122"/>
              </a:rPr>
              <a:t>的合作。</a:t>
            </a:r>
            <a:endParaRPr lang="en-US" altLang="zh-CN" dirty="0" smtClean="0">
              <a:latin typeface="幼圆" pitchFamily="49" charset="-122"/>
              <a:ea typeface="幼圆" pitchFamily="49" charset="-122"/>
            </a:endParaRPr>
          </a:p>
          <a:p>
            <a:endParaRPr lang="en-US" altLang="zh-CN" dirty="0" smtClean="0">
              <a:latin typeface="幼圆" pitchFamily="49" charset="-122"/>
              <a:ea typeface="幼圆" pitchFamily="49" charset="-122"/>
            </a:endParaRPr>
          </a:p>
        </p:txBody>
      </p:sp>
      <p:sp>
        <p:nvSpPr>
          <p:cNvPr id="6" name="标题 1"/>
          <p:cNvSpPr>
            <a:spLocks noGrp="1"/>
          </p:cNvSpPr>
          <p:nvPr>
            <p:ph type="title"/>
          </p:nvPr>
        </p:nvSpPr>
        <p:spPr/>
        <p:txBody>
          <a:bodyPr/>
          <a:lstStyle/>
          <a:p>
            <a:pPr lvl="0"/>
            <a:r>
              <a:rPr lang="zh-CN" altLang="en-US" b="1" dirty="0" smtClean="0">
                <a:solidFill>
                  <a:schemeClr val="bg1"/>
                </a:solidFill>
              </a:rPr>
              <a:t>与</a:t>
            </a:r>
            <a:r>
              <a:rPr lang="en-US" altLang="zh-CN" b="1" dirty="0" smtClean="0">
                <a:solidFill>
                  <a:schemeClr val="bg1"/>
                </a:solidFill>
              </a:rPr>
              <a:t>C</a:t>
            </a:r>
            <a:r>
              <a:rPr lang="en-US" altLang="en-US" b="1" dirty="0" smtClean="0">
                <a:solidFill>
                  <a:schemeClr val="bg1"/>
                </a:solidFill>
              </a:rPr>
              <a:t>ALIS</a:t>
            </a:r>
            <a:r>
              <a:rPr lang="zh-CN" altLang="en-US" b="1" dirty="0" smtClean="0">
                <a:solidFill>
                  <a:schemeClr val="bg1"/>
                </a:solidFill>
              </a:rPr>
              <a:t>的合作</a:t>
            </a:r>
            <a:endParaRPr lang="zh-CN" altLang="en-US" b="1" dirty="0">
              <a:solidFill>
                <a:schemeClr val="bg1"/>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en-US" altLang="zh-CN" dirty="0" smtClean="0">
              <a:latin typeface="幼圆" pitchFamily="49" charset="-122"/>
              <a:ea typeface="幼圆" pitchFamily="49" charset="-122"/>
            </a:endParaRPr>
          </a:p>
          <a:p>
            <a:pPr>
              <a:lnSpc>
                <a:spcPct val="150000"/>
              </a:lnSpc>
            </a:pPr>
            <a:r>
              <a:rPr lang="zh-CN" altLang="en-US" dirty="0" smtClean="0">
                <a:latin typeface="幼圆" pitchFamily="49" charset="-122"/>
                <a:ea typeface="幼圆" pitchFamily="49" charset="-122"/>
              </a:rPr>
              <a:t>截至</a:t>
            </a:r>
            <a:r>
              <a:rPr lang="en-US" altLang="en-US" dirty="0" smtClean="0">
                <a:latin typeface="幼圆" pitchFamily="49" charset="-122"/>
                <a:ea typeface="幼圆" pitchFamily="49" charset="-122"/>
              </a:rPr>
              <a:t>2015</a:t>
            </a:r>
            <a:r>
              <a:rPr lang="zh-CN" altLang="en-US" dirty="0" smtClean="0">
                <a:latin typeface="幼圆" pitchFamily="49" charset="-122"/>
                <a:ea typeface="幼圆" pitchFamily="49" charset="-122"/>
              </a:rPr>
              <a:t>年</a:t>
            </a:r>
            <a:r>
              <a:rPr lang="en-US" altLang="en-US" dirty="0" smtClean="0">
                <a:latin typeface="幼圆" pitchFamily="49" charset="-122"/>
                <a:ea typeface="幼圆" pitchFamily="49" charset="-122"/>
              </a:rPr>
              <a:t>8</a:t>
            </a:r>
            <a:r>
              <a:rPr lang="zh-CN" altLang="en-US" dirty="0" smtClean="0">
                <a:latin typeface="幼圆" pitchFamily="49" charset="-122"/>
                <a:ea typeface="幼圆" pitchFamily="49" charset="-122"/>
              </a:rPr>
              <a:t>月</a:t>
            </a:r>
            <a:r>
              <a:rPr lang="en-US" altLang="en-US" dirty="0" smtClean="0">
                <a:latin typeface="幼圆" pitchFamily="49" charset="-122"/>
                <a:ea typeface="幼圆" pitchFamily="49" charset="-122"/>
              </a:rPr>
              <a:t>30</a:t>
            </a:r>
            <a:r>
              <a:rPr lang="zh-CN" altLang="en-US" dirty="0" smtClean="0">
                <a:latin typeface="幼圆" pitchFamily="49" charset="-122"/>
                <a:ea typeface="幼圆" pitchFamily="49" charset="-122"/>
              </a:rPr>
              <a:t>日已经有</a:t>
            </a:r>
            <a:r>
              <a:rPr lang="en-US" altLang="en-US" dirty="0" smtClean="0">
                <a:latin typeface="幼圆" pitchFamily="49" charset="-122"/>
                <a:ea typeface="幼圆" pitchFamily="49" charset="-122"/>
              </a:rPr>
              <a:t>229</a:t>
            </a:r>
            <a:r>
              <a:rPr lang="zh-CN" altLang="en-US" dirty="0" smtClean="0">
                <a:latin typeface="幼圆" pitchFamily="49" charset="-122"/>
                <a:ea typeface="幼圆" pitchFamily="49" charset="-122"/>
              </a:rPr>
              <a:t>所高校图书馆用户，通过合作平台向国图发来馆际互借和文献传递申请</a:t>
            </a:r>
            <a:r>
              <a:rPr lang="en-US" altLang="en-US" dirty="0" smtClean="0">
                <a:latin typeface="幼圆" pitchFamily="49" charset="-122"/>
                <a:ea typeface="幼圆" pitchFamily="49" charset="-122"/>
              </a:rPr>
              <a:t>31321</a:t>
            </a:r>
            <a:r>
              <a:rPr lang="zh-CN" altLang="en-US" dirty="0" smtClean="0">
                <a:latin typeface="幼圆" pitchFamily="49" charset="-122"/>
                <a:ea typeface="幼圆" pitchFamily="49" charset="-122"/>
              </a:rPr>
              <a:t>条，结算费用</a:t>
            </a:r>
            <a:r>
              <a:rPr lang="en-US" altLang="en-US" dirty="0" smtClean="0">
                <a:latin typeface="幼圆" pitchFamily="49" charset="-122"/>
                <a:ea typeface="幼圆" pitchFamily="49" charset="-122"/>
              </a:rPr>
              <a:t>185</a:t>
            </a:r>
            <a:r>
              <a:rPr lang="zh-CN" altLang="en-US" dirty="0" smtClean="0">
                <a:latin typeface="幼圆" pitchFamily="49" charset="-122"/>
                <a:ea typeface="幼圆" pitchFamily="49" charset="-122"/>
              </a:rPr>
              <a:t>万余元。</a:t>
            </a:r>
            <a:endParaRPr lang="zh-CN" altLang="en-US" dirty="0">
              <a:latin typeface="幼圆" pitchFamily="49" charset="-122"/>
              <a:ea typeface="幼圆" pitchFamily="49" charset="-122"/>
            </a:endParaRPr>
          </a:p>
        </p:txBody>
      </p:sp>
      <p:sp>
        <p:nvSpPr>
          <p:cNvPr id="6" name="标题 1"/>
          <p:cNvSpPr>
            <a:spLocks noGrp="1"/>
          </p:cNvSpPr>
          <p:nvPr>
            <p:ph type="title"/>
          </p:nvPr>
        </p:nvSpPr>
        <p:spPr/>
        <p:txBody>
          <a:bodyPr/>
          <a:lstStyle/>
          <a:p>
            <a:pPr lvl="0"/>
            <a:r>
              <a:rPr lang="zh-CN" altLang="en-US" b="1" dirty="0" smtClean="0">
                <a:solidFill>
                  <a:schemeClr val="bg1"/>
                </a:solidFill>
              </a:rPr>
              <a:t>与</a:t>
            </a:r>
            <a:r>
              <a:rPr lang="en-US" altLang="zh-CN" b="1" dirty="0" smtClean="0">
                <a:solidFill>
                  <a:schemeClr val="bg1"/>
                </a:solidFill>
              </a:rPr>
              <a:t>C</a:t>
            </a:r>
            <a:r>
              <a:rPr lang="en-US" altLang="en-US" b="1" dirty="0" smtClean="0">
                <a:solidFill>
                  <a:schemeClr val="bg1"/>
                </a:solidFill>
              </a:rPr>
              <a:t>ALIS</a:t>
            </a:r>
            <a:r>
              <a:rPr lang="zh-CN" altLang="en-US" b="1" dirty="0" smtClean="0">
                <a:solidFill>
                  <a:schemeClr val="bg1"/>
                </a:solidFill>
              </a:rPr>
              <a:t>的合作</a:t>
            </a:r>
            <a:endParaRPr lang="zh-CN" altLang="en-US" b="1" dirty="0">
              <a:solidFill>
                <a:schemeClr val="bg1"/>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lstStyle/>
          <a:p>
            <a:pPr lvl="0"/>
            <a:r>
              <a:rPr lang="zh-CN" altLang="en-US" b="1" dirty="0" smtClean="0">
                <a:solidFill>
                  <a:schemeClr val="bg1"/>
                </a:solidFill>
              </a:rPr>
              <a:t>与</a:t>
            </a:r>
            <a:r>
              <a:rPr lang="en-US" altLang="zh-CN" b="1" dirty="0" smtClean="0">
                <a:solidFill>
                  <a:schemeClr val="bg1"/>
                </a:solidFill>
              </a:rPr>
              <a:t>C</a:t>
            </a:r>
            <a:r>
              <a:rPr lang="en-US" altLang="en-US" b="1" dirty="0" smtClean="0">
                <a:solidFill>
                  <a:schemeClr val="bg1"/>
                </a:solidFill>
              </a:rPr>
              <a:t>ALIS</a:t>
            </a:r>
            <a:r>
              <a:rPr lang="zh-CN" altLang="en-US" b="1" dirty="0" smtClean="0">
                <a:solidFill>
                  <a:schemeClr val="bg1"/>
                </a:solidFill>
              </a:rPr>
              <a:t>的合作</a:t>
            </a:r>
            <a:endParaRPr lang="zh-CN" altLang="en-US" b="1" dirty="0">
              <a:solidFill>
                <a:schemeClr val="bg1"/>
              </a:solidFill>
            </a:endParaRPr>
          </a:p>
        </p:txBody>
      </p:sp>
      <p:graphicFrame>
        <p:nvGraphicFramePr>
          <p:cNvPr id="5" name="内容占位符 4"/>
          <p:cNvGraphicFramePr>
            <a:graphicFrameLocks noGrp="1"/>
          </p:cNvGraphicFramePr>
          <p:nvPr>
            <p:ph idx="1"/>
          </p:nvPr>
        </p:nvGraphicFramePr>
        <p:xfrm>
          <a:off x="609600" y="1600200"/>
          <a:ext cx="8001000" cy="437356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2133600" y="6019800"/>
            <a:ext cx="5486400" cy="353943"/>
          </a:xfrm>
          <a:prstGeom prst="rect">
            <a:avLst/>
          </a:prstGeom>
          <a:noFill/>
        </p:spPr>
        <p:txBody>
          <a:bodyPr wrap="square" rtlCol="0">
            <a:spAutoFit/>
          </a:bodyPr>
          <a:lstStyle/>
          <a:p>
            <a:r>
              <a:rPr lang="en-US" sz="1700" dirty="0" smtClean="0">
                <a:latin typeface="微软雅黑" pitchFamily="34" charset="-122"/>
                <a:ea typeface="微软雅黑" pitchFamily="34" charset="-122"/>
              </a:rPr>
              <a:t>2014</a:t>
            </a:r>
            <a:r>
              <a:rPr lang="zh-CN" altLang="en-US" sz="1700" dirty="0" smtClean="0">
                <a:latin typeface="微软雅黑" pitchFamily="34" charset="-122"/>
                <a:ea typeface="微软雅黑" pitchFamily="34" charset="-122"/>
              </a:rPr>
              <a:t>年</a:t>
            </a:r>
            <a:r>
              <a:rPr lang="en-US" sz="1700" dirty="0" smtClean="0">
                <a:latin typeface="微软雅黑" pitchFamily="34" charset="-122"/>
                <a:ea typeface="微软雅黑" pitchFamily="34" charset="-122"/>
              </a:rPr>
              <a:t>1</a:t>
            </a:r>
            <a:r>
              <a:rPr lang="zh-CN" altLang="en-US" sz="1700" dirty="0" smtClean="0">
                <a:latin typeface="微软雅黑" pitchFamily="34" charset="-122"/>
                <a:ea typeface="微软雅黑" pitchFamily="34" charset="-122"/>
              </a:rPr>
              <a:t>月</a:t>
            </a:r>
            <a:r>
              <a:rPr lang="en-US" sz="1700" dirty="0" smtClean="0">
                <a:latin typeface="微软雅黑" pitchFamily="34" charset="-122"/>
                <a:ea typeface="微软雅黑" pitchFamily="34" charset="-122"/>
              </a:rPr>
              <a:t>—12</a:t>
            </a:r>
            <a:r>
              <a:rPr lang="zh-CN" altLang="en-US" sz="1700" dirty="0" smtClean="0">
                <a:latin typeface="微软雅黑" pitchFamily="34" charset="-122"/>
                <a:ea typeface="微软雅黑" pitchFamily="34" charset="-122"/>
              </a:rPr>
              <a:t>月   </a:t>
            </a:r>
            <a:r>
              <a:rPr lang="en-US" sz="1700" dirty="0" smtClean="0">
                <a:latin typeface="微软雅黑" pitchFamily="34" charset="-122"/>
                <a:ea typeface="微软雅黑" pitchFamily="34" charset="-122"/>
              </a:rPr>
              <a:t>CALIS </a:t>
            </a:r>
            <a:r>
              <a:rPr lang="zh-CN" altLang="en-US" sz="1700" dirty="0" smtClean="0">
                <a:latin typeface="微软雅黑" pitchFamily="34" charset="-122"/>
                <a:ea typeface="微软雅黑" pitchFamily="34" charset="-122"/>
              </a:rPr>
              <a:t>文献提供申请量示意图</a:t>
            </a:r>
            <a:endParaRPr lang="zh-CN" altLang="en-US" sz="1700" dirty="0">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143000" y="3002280"/>
          <a:ext cx="7162800" cy="2895600"/>
        </p:xfrm>
        <a:graphic>
          <a:graphicData uri="http://schemas.openxmlformats.org/drawingml/2006/table">
            <a:tbl>
              <a:tblPr firstRow="1" bandRow="1">
                <a:tableStyleId>{5DA37D80-6434-44D0-A028-1B22A696006F}</a:tableStyleId>
              </a:tblPr>
              <a:tblGrid>
                <a:gridCol w="1371600"/>
                <a:gridCol w="1676400"/>
                <a:gridCol w="2590800"/>
                <a:gridCol w="1524000"/>
              </a:tblGrid>
              <a:tr h="370840">
                <a:tc>
                  <a:txBody>
                    <a:bodyPr/>
                    <a:lstStyle/>
                    <a:p>
                      <a:pPr algn="ctr"/>
                      <a:r>
                        <a:rPr lang="zh-CN" altLang="en-US" sz="2200" b="1" kern="1200" dirty="0" smtClean="0">
                          <a:solidFill>
                            <a:schemeClr val="lt1"/>
                          </a:solidFill>
                          <a:latin typeface="幼圆" pitchFamily="49" charset="-122"/>
                          <a:ea typeface="幼圆" pitchFamily="49" charset="-122"/>
                          <a:cs typeface="+mn-cs"/>
                        </a:rPr>
                        <a:t>时间</a:t>
                      </a:r>
                    </a:p>
                  </a:txBody>
                  <a:tcPr>
                    <a:solidFill>
                      <a:schemeClr val="accent2">
                        <a:lumMod val="40000"/>
                        <a:lumOff val="60000"/>
                      </a:schemeClr>
                    </a:solidFill>
                  </a:tcPr>
                </a:tc>
                <a:tc>
                  <a:txBody>
                    <a:bodyPr/>
                    <a:lstStyle/>
                    <a:p>
                      <a:pPr algn="ctr"/>
                      <a:r>
                        <a:rPr lang="en-US" altLang="zh-CN" sz="2200" b="1" kern="1200" dirty="0" smtClean="0">
                          <a:solidFill>
                            <a:schemeClr val="lt1"/>
                          </a:solidFill>
                          <a:latin typeface="幼圆" pitchFamily="49" charset="-122"/>
                          <a:ea typeface="幼圆" pitchFamily="49" charset="-122"/>
                          <a:cs typeface="+mn-cs"/>
                        </a:rPr>
                        <a:t>OCLC(</a:t>
                      </a:r>
                      <a:r>
                        <a:rPr lang="zh-CN" altLang="en-US" sz="2200" b="1" kern="1200" dirty="0" smtClean="0">
                          <a:solidFill>
                            <a:schemeClr val="lt1"/>
                          </a:solidFill>
                          <a:latin typeface="幼圆" pitchFamily="49" charset="-122"/>
                          <a:ea typeface="幼圆" pitchFamily="49" charset="-122"/>
                          <a:cs typeface="+mn-cs"/>
                        </a:rPr>
                        <a:t>件</a:t>
                      </a:r>
                      <a:r>
                        <a:rPr lang="en-US" altLang="zh-CN" sz="2200" b="1" kern="1200" dirty="0" smtClean="0">
                          <a:solidFill>
                            <a:schemeClr val="lt1"/>
                          </a:solidFill>
                          <a:latin typeface="幼圆" pitchFamily="49" charset="-122"/>
                          <a:ea typeface="幼圆" pitchFamily="49" charset="-122"/>
                          <a:cs typeface="+mn-cs"/>
                        </a:rPr>
                        <a:t>)</a:t>
                      </a:r>
                      <a:endParaRPr lang="zh-CN" altLang="en-US" sz="2200" b="1" kern="1200" dirty="0" smtClean="0">
                        <a:solidFill>
                          <a:schemeClr val="lt1"/>
                        </a:solidFill>
                        <a:latin typeface="幼圆" pitchFamily="49" charset="-122"/>
                        <a:ea typeface="幼圆" pitchFamily="49" charset="-122"/>
                        <a:cs typeface="+mn-cs"/>
                      </a:endParaRPr>
                    </a:p>
                  </a:txBody>
                  <a:tcPr>
                    <a:solidFill>
                      <a:schemeClr val="accent2">
                        <a:lumMod val="40000"/>
                        <a:lumOff val="60000"/>
                      </a:schemeClr>
                    </a:solidFill>
                  </a:tcPr>
                </a:tc>
                <a:tc>
                  <a:txBody>
                    <a:bodyPr/>
                    <a:lstStyle/>
                    <a:p>
                      <a:pPr algn="ctr"/>
                      <a:r>
                        <a:rPr lang="zh-CN" altLang="en-US" sz="2200" b="1" kern="1200" dirty="0" smtClean="0">
                          <a:solidFill>
                            <a:schemeClr val="lt1"/>
                          </a:solidFill>
                          <a:latin typeface="幼圆" pitchFamily="49" charset="-122"/>
                          <a:ea typeface="幼圆" pitchFamily="49" charset="-122"/>
                          <a:cs typeface="+mn-cs"/>
                        </a:rPr>
                        <a:t>国际互借总量（件）</a:t>
                      </a:r>
                    </a:p>
                  </a:txBody>
                  <a:tcPr>
                    <a:solidFill>
                      <a:schemeClr val="accent2">
                        <a:lumMod val="40000"/>
                        <a:lumOff val="60000"/>
                      </a:schemeClr>
                    </a:solidFill>
                  </a:tcPr>
                </a:tc>
                <a:tc>
                  <a:txBody>
                    <a:bodyPr/>
                    <a:lstStyle/>
                    <a:p>
                      <a:pPr algn="ctr"/>
                      <a:r>
                        <a:rPr lang="en-US" altLang="zh-CN" sz="2200" b="1" kern="1200" dirty="0" smtClean="0">
                          <a:solidFill>
                            <a:schemeClr val="lt1"/>
                          </a:solidFill>
                          <a:latin typeface="幼圆" pitchFamily="49" charset="-122"/>
                          <a:ea typeface="幼圆" pitchFamily="49" charset="-122"/>
                          <a:cs typeface="+mn-cs"/>
                        </a:rPr>
                        <a:t>OCLC</a:t>
                      </a:r>
                      <a:r>
                        <a:rPr lang="zh-CN" altLang="en-US" sz="2200" b="1" kern="1200" dirty="0" smtClean="0">
                          <a:solidFill>
                            <a:schemeClr val="lt1"/>
                          </a:solidFill>
                          <a:latin typeface="幼圆" pitchFamily="49" charset="-122"/>
                          <a:ea typeface="幼圆" pitchFamily="49" charset="-122"/>
                          <a:cs typeface="+mn-cs"/>
                        </a:rPr>
                        <a:t>比重</a:t>
                      </a:r>
                    </a:p>
                  </a:txBody>
                  <a:tcPr>
                    <a:solidFill>
                      <a:schemeClr val="accent2">
                        <a:lumMod val="40000"/>
                        <a:lumOff val="60000"/>
                      </a:schemeClr>
                    </a:solidFill>
                  </a:tcPr>
                </a:tc>
              </a:tr>
              <a:tr h="370840">
                <a:tc>
                  <a:txBody>
                    <a:bodyPr/>
                    <a:lstStyle/>
                    <a:p>
                      <a:pPr algn="ctr"/>
                      <a:r>
                        <a:rPr lang="en-US" altLang="zh-CN" sz="2200" b="1" kern="1200" dirty="0" smtClean="0">
                          <a:solidFill>
                            <a:schemeClr val="dk1"/>
                          </a:solidFill>
                          <a:latin typeface="幼圆" pitchFamily="49" charset="-122"/>
                          <a:ea typeface="幼圆" pitchFamily="49" charset="-122"/>
                          <a:cs typeface="+mn-cs"/>
                        </a:rPr>
                        <a:t>2010</a:t>
                      </a:r>
                      <a:r>
                        <a:rPr lang="zh-CN" altLang="en-US" sz="2200" b="1" kern="1200" dirty="0" smtClean="0">
                          <a:solidFill>
                            <a:schemeClr val="dk1"/>
                          </a:solidFill>
                          <a:latin typeface="幼圆" pitchFamily="49" charset="-122"/>
                          <a:ea typeface="幼圆" pitchFamily="49" charset="-122"/>
                          <a:cs typeface="+mn-cs"/>
                        </a:rPr>
                        <a:t>年</a:t>
                      </a: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953</a:t>
                      </a:r>
                      <a:endParaRPr lang="zh-CN" altLang="en-US" sz="2200" b="1" kern="1200" dirty="0" smtClean="0">
                        <a:solidFill>
                          <a:schemeClr val="dk1"/>
                        </a:solidFill>
                        <a:latin typeface="幼圆" pitchFamily="49" charset="-122"/>
                        <a:ea typeface="幼圆" pitchFamily="49" charset="-122"/>
                        <a:cs typeface="+mn-cs"/>
                      </a:endParaRP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1932</a:t>
                      </a:r>
                      <a:endParaRPr lang="zh-CN" altLang="en-US" sz="2200" b="1" kern="1200" dirty="0" smtClean="0">
                        <a:solidFill>
                          <a:schemeClr val="dk1"/>
                        </a:solidFill>
                        <a:latin typeface="幼圆" pitchFamily="49" charset="-122"/>
                        <a:ea typeface="幼圆" pitchFamily="49" charset="-122"/>
                        <a:cs typeface="+mn-cs"/>
                      </a:endParaRP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50%</a:t>
                      </a:r>
                      <a:endParaRPr lang="zh-CN" altLang="en-US" sz="2200" b="1" kern="1200" dirty="0" smtClean="0">
                        <a:solidFill>
                          <a:schemeClr val="dk1"/>
                        </a:solidFill>
                        <a:latin typeface="幼圆" pitchFamily="49" charset="-122"/>
                        <a:ea typeface="幼圆" pitchFamily="49" charset="-122"/>
                        <a:cs typeface="+mn-cs"/>
                      </a:endParaRPr>
                    </a:p>
                  </a:txBody>
                  <a:tcPr/>
                </a:tc>
              </a:tr>
              <a:tr h="370840">
                <a:tc>
                  <a:txBody>
                    <a:bodyPr/>
                    <a:lstStyle/>
                    <a:p>
                      <a:pPr algn="ctr"/>
                      <a:r>
                        <a:rPr lang="en-US" altLang="zh-CN" sz="2200" b="1" kern="1200" dirty="0" smtClean="0">
                          <a:solidFill>
                            <a:schemeClr val="dk1"/>
                          </a:solidFill>
                          <a:latin typeface="幼圆" pitchFamily="49" charset="-122"/>
                          <a:ea typeface="幼圆" pitchFamily="49" charset="-122"/>
                          <a:cs typeface="+mn-cs"/>
                        </a:rPr>
                        <a:t>2011</a:t>
                      </a:r>
                      <a:r>
                        <a:rPr lang="zh-CN" altLang="en-US" sz="2200" b="1" kern="1200" dirty="0" smtClean="0">
                          <a:solidFill>
                            <a:schemeClr val="dk1"/>
                          </a:solidFill>
                          <a:latin typeface="幼圆" pitchFamily="49" charset="-122"/>
                          <a:ea typeface="幼圆" pitchFamily="49" charset="-122"/>
                          <a:cs typeface="+mn-cs"/>
                        </a:rPr>
                        <a:t>年</a:t>
                      </a: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1122</a:t>
                      </a:r>
                      <a:endParaRPr lang="zh-CN" altLang="en-US" sz="2200" b="1" kern="1200" dirty="0" smtClean="0">
                        <a:solidFill>
                          <a:schemeClr val="dk1"/>
                        </a:solidFill>
                        <a:latin typeface="幼圆" pitchFamily="49" charset="-122"/>
                        <a:ea typeface="幼圆" pitchFamily="49" charset="-122"/>
                        <a:cs typeface="+mn-cs"/>
                      </a:endParaRP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1823</a:t>
                      </a:r>
                      <a:endParaRPr lang="zh-CN" altLang="en-US" sz="2200" b="1" kern="1200" dirty="0" smtClean="0">
                        <a:solidFill>
                          <a:schemeClr val="dk1"/>
                        </a:solidFill>
                        <a:latin typeface="幼圆" pitchFamily="49" charset="-122"/>
                        <a:ea typeface="幼圆" pitchFamily="49" charset="-122"/>
                        <a:cs typeface="+mn-cs"/>
                      </a:endParaRP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62%</a:t>
                      </a:r>
                      <a:endParaRPr lang="zh-CN" altLang="en-US" sz="2200" b="1" kern="1200" dirty="0" smtClean="0">
                        <a:solidFill>
                          <a:schemeClr val="dk1"/>
                        </a:solidFill>
                        <a:latin typeface="幼圆" pitchFamily="49" charset="-122"/>
                        <a:ea typeface="幼圆" pitchFamily="49" charset="-122"/>
                        <a:cs typeface="+mn-cs"/>
                      </a:endParaRPr>
                    </a:p>
                  </a:txBody>
                  <a:tcPr/>
                </a:tc>
              </a:tr>
              <a:tr h="370840">
                <a:tc>
                  <a:txBody>
                    <a:bodyPr/>
                    <a:lstStyle/>
                    <a:p>
                      <a:pPr algn="ctr"/>
                      <a:r>
                        <a:rPr lang="en-US" altLang="zh-CN" sz="2200" b="1" kern="1200" dirty="0" smtClean="0">
                          <a:solidFill>
                            <a:schemeClr val="dk1"/>
                          </a:solidFill>
                          <a:latin typeface="幼圆" pitchFamily="49" charset="-122"/>
                          <a:ea typeface="幼圆" pitchFamily="49" charset="-122"/>
                          <a:cs typeface="+mn-cs"/>
                        </a:rPr>
                        <a:t>2012</a:t>
                      </a:r>
                      <a:r>
                        <a:rPr lang="zh-CN" altLang="en-US" sz="2200" b="1" kern="1200" dirty="0" smtClean="0">
                          <a:solidFill>
                            <a:schemeClr val="dk1"/>
                          </a:solidFill>
                          <a:latin typeface="幼圆" pitchFamily="49" charset="-122"/>
                          <a:ea typeface="幼圆" pitchFamily="49" charset="-122"/>
                          <a:cs typeface="+mn-cs"/>
                        </a:rPr>
                        <a:t>年</a:t>
                      </a: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973</a:t>
                      </a:r>
                      <a:endParaRPr lang="zh-CN" altLang="en-US" sz="2200" b="1" kern="1200" dirty="0" smtClean="0">
                        <a:solidFill>
                          <a:schemeClr val="dk1"/>
                        </a:solidFill>
                        <a:latin typeface="幼圆" pitchFamily="49" charset="-122"/>
                        <a:ea typeface="幼圆" pitchFamily="49" charset="-122"/>
                        <a:cs typeface="+mn-cs"/>
                      </a:endParaRP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1584</a:t>
                      </a:r>
                      <a:endParaRPr lang="zh-CN" altLang="en-US" sz="2200" b="1" kern="1200" dirty="0" smtClean="0">
                        <a:solidFill>
                          <a:schemeClr val="dk1"/>
                        </a:solidFill>
                        <a:latin typeface="幼圆" pitchFamily="49" charset="-122"/>
                        <a:ea typeface="幼圆" pitchFamily="49" charset="-122"/>
                        <a:cs typeface="+mn-cs"/>
                      </a:endParaRP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61%</a:t>
                      </a:r>
                      <a:endParaRPr lang="zh-CN" altLang="en-US" sz="2200" b="1" kern="1200" dirty="0" smtClean="0">
                        <a:solidFill>
                          <a:schemeClr val="dk1"/>
                        </a:solidFill>
                        <a:latin typeface="幼圆" pitchFamily="49" charset="-122"/>
                        <a:ea typeface="幼圆" pitchFamily="49" charset="-122"/>
                        <a:cs typeface="+mn-cs"/>
                      </a:endParaRPr>
                    </a:p>
                  </a:txBody>
                  <a:tcPr/>
                </a:tc>
              </a:tr>
              <a:tr h="370840">
                <a:tc>
                  <a:txBody>
                    <a:bodyPr/>
                    <a:lstStyle/>
                    <a:p>
                      <a:pPr algn="ctr"/>
                      <a:r>
                        <a:rPr lang="en-US" altLang="zh-CN" sz="2200" b="1" kern="1200" dirty="0" smtClean="0">
                          <a:solidFill>
                            <a:schemeClr val="dk1"/>
                          </a:solidFill>
                          <a:latin typeface="幼圆" pitchFamily="49" charset="-122"/>
                          <a:ea typeface="幼圆" pitchFamily="49" charset="-122"/>
                          <a:cs typeface="+mn-cs"/>
                        </a:rPr>
                        <a:t>2013</a:t>
                      </a:r>
                      <a:r>
                        <a:rPr lang="zh-CN" altLang="en-US" sz="2200" b="1" kern="1200" dirty="0" smtClean="0">
                          <a:solidFill>
                            <a:schemeClr val="dk1"/>
                          </a:solidFill>
                          <a:latin typeface="幼圆" pitchFamily="49" charset="-122"/>
                          <a:ea typeface="幼圆" pitchFamily="49" charset="-122"/>
                          <a:cs typeface="+mn-cs"/>
                        </a:rPr>
                        <a:t>年</a:t>
                      </a: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801</a:t>
                      </a:r>
                      <a:endParaRPr lang="zh-CN" altLang="en-US" sz="2200" b="1" kern="1200" dirty="0" smtClean="0">
                        <a:solidFill>
                          <a:schemeClr val="dk1"/>
                        </a:solidFill>
                        <a:latin typeface="幼圆" pitchFamily="49" charset="-122"/>
                        <a:ea typeface="幼圆" pitchFamily="49" charset="-122"/>
                        <a:cs typeface="+mn-cs"/>
                      </a:endParaRP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1963</a:t>
                      </a:r>
                      <a:endParaRPr lang="zh-CN" altLang="en-US" sz="2200" b="1" kern="1200" dirty="0" smtClean="0">
                        <a:solidFill>
                          <a:schemeClr val="dk1"/>
                        </a:solidFill>
                        <a:latin typeface="幼圆" pitchFamily="49" charset="-122"/>
                        <a:ea typeface="幼圆" pitchFamily="49" charset="-122"/>
                        <a:cs typeface="+mn-cs"/>
                      </a:endParaRP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41%</a:t>
                      </a:r>
                      <a:endParaRPr lang="zh-CN" altLang="en-US" sz="2200" b="1" kern="1200" dirty="0" smtClean="0">
                        <a:solidFill>
                          <a:schemeClr val="dk1"/>
                        </a:solidFill>
                        <a:latin typeface="幼圆" pitchFamily="49" charset="-122"/>
                        <a:ea typeface="幼圆" pitchFamily="49" charset="-122"/>
                        <a:cs typeface="+mn-cs"/>
                      </a:endParaRPr>
                    </a:p>
                  </a:txBody>
                  <a:tcPr/>
                </a:tc>
              </a:tr>
              <a:tr h="370840">
                <a:tc>
                  <a:txBody>
                    <a:bodyPr/>
                    <a:lstStyle/>
                    <a:p>
                      <a:pPr algn="ctr"/>
                      <a:r>
                        <a:rPr lang="en-US" altLang="zh-CN" sz="2200" b="1" kern="1200" dirty="0" smtClean="0">
                          <a:solidFill>
                            <a:schemeClr val="dk1"/>
                          </a:solidFill>
                          <a:latin typeface="幼圆" pitchFamily="49" charset="-122"/>
                          <a:ea typeface="幼圆" pitchFamily="49" charset="-122"/>
                          <a:cs typeface="+mn-cs"/>
                        </a:rPr>
                        <a:t>2014</a:t>
                      </a:r>
                      <a:r>
                        <a:rPr lang="zh-CN" altLang="en-US" sz="2200" b="1" kern="1200" dirty="0" smtClean="0">
                          <a:solidFill>
                            <a:schemeClr val="dk1"/>
                          </a:solidFill>
                          <a:latin typeface="幼圆" pitchFamily="49" charset="-122"/>
                          <a:ea typeface="幼圆" pitchFamily="49" charset="-122"/>
                          <a:cs typeface="+mn-cs"/>
                        </a:rPr>
                        <a:t>年</a:t>
                      </a: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1318</a:t>
                      </a:r>
                      <a:endParaRPr lang="zh-CN" altLang="en-US" sz="2200" b="1" kern="1200" dirty="0" smtClean="0">
                        <a:solidFill>
                          <a:schemeClr val="dk1"/>
                        </a:solidFill>
                        <a:latin typeface="幼圆" pitchFamily="49" charset="-122"/>
                        <a:ea typeface="幼圆" pitchFamily="49" charset="-122"/>
                        <a:cs typeface="+mn-cs"/>
                      </a:endParaRP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2149</a:t>
                      </a:r>
                      <a:endParaRPr lang="zh-CN" altLang="en-US" sz="2200" b="1" kern="1200" dirty="0" smtClean="0">
                        <a:solidFill>
                          <a:schemeClr val="dk1"/>
                        </a:solidFill>
                        <a:latin typeface="幼圆" pitchFamily="49" charset="-122"/>
                        <a:ea typeface="幼圆" pitchFamily="49" charset="-122"/>
                        <a:cs typeface="+mn-cs"/>
                      </a:endParaRPr>
                    </a:p>
                  </a:txBody>
                  <a:tcPr/>
                </a:tc>
                <a:tc>
                  <a:txBody>
                    <a:bodyPr/>
                    <a:lstStyle/>
                    <a:p>
                      <a:pPr algn="ctr"/>
                      <a:r>
                        <a:rPr lang="en-US" altLang="zh-CN" sz="2200" b="1" kern="1200" dirty="0" smtClean="0">
                          <a:solidFill>
                            <a:schemeClr val="dk1"/>
                          </a:solidFill>
                          <a:latin typeface="幼圆" pitchFamily="49" charset="-122"/>
                          <a:ea typeface="幼圆" pitchFamily="49" charset="-122"/>
                          <a:cs typeface="+mn-cs"/>
                        </a:rPr>
                        <a:t>61%</a:t>
                      </a:r>
                      <a:endParaRPr lang="zh-CN" altLang="en-US" sz="2200" b="1" kern="1200" dirty="0" smtClean="0">
                        <a:solidFill>
                          <a:schemeClr val="dk1"/>
                        </a:solidFill>
                        <a:latin typeface="幼圆" pitchFamily="49" charset="-122"/>
                        <a:ea typeface="幼圆" pitchFamily="49" charset="-122"/>
                        <a:cs typeface="+mn-cs"/>
                      </a:endParaRPr>
                    </a:p>
                  </a:txBody>
                  <a:tcPr/>
                </a:tc>
              </a:tr>
            </a:tbl>
          </a:graphicData>
        </a:graphic>
      </p:graphicFrame>
      <p:sp>
        <p:nvSpPr>
          <p:cNvPr id="7" name="矩形 6"/>
          <p:cNvSpPr/>
          <p:nvPr/>
        </p:nvSpPr>
        <p:spPr>
          <a:xfrm>
            <a:off x="990600" y="1676400"/>
            <a:ext cx="7543800" cy="1077218"/>
          </a:xfrm>
          <a:prstGeom prst="rect">
            <a:avLst/>
          </a:prstGeom>
        </p:spPr>
        <p:txBody>
          <a:bodyPr wrap="square">
            <a:spAutoFit/>
          </a:bodyPr>
          <a:lstStyle/>
          <a:p>
            <a:r>
              <a:rPr lang="en-US" altLang="en-US" sz="3200" dirty="0" smtClean="0">
                <a:latin typeface="幼圆" pitchFamily="49" charset="-122"/>
                <a:ea typeface="幼圆" pitchFamily="49" charset="-122"/>
              </a:rPr>
              <a:t>2010</a:t>
            </a:r>
            <a:r>
              <a:rPr lang="zh-CN" altLang="en-US" sz="3200" dirty="0" smtClean="0">
                <a:latin typeface="幼圆" pitchFamily="49" charset="-122"/>
                <a:ea typeface="幼圆" pitchFamily="49" charset="-122"/>
              </a:rPr>
              <a:t>年，国图文献提供中心开通与</a:t>
            </a:r>
            <a:r>
              <a:rPr lang="en-US" altLang="en-US" sz="3200" dirty="0" smtClean="0">
                <a:latin typeface="幼圆" pitchFamily="49" charset="-122"/>
                <a:ea typeface="幼圆" pitchFamily="49" charset="-122"/>
              </a:rPr>
              <a:t>OCLC</a:t>
            </a:r>
            <a:r>
              <a:rPr lang="zh-CN" altLang="en-US" sz="3200" dirty="0" smtClean="0">
                <a:latin typeface="幼圆" pitchFamily="49" charset="-122"/>
                <a:ea typeface="幼圆" pitchFamily="49" charset="-122"/>
              </a:rPr>
              <a:t>的国际互借服务合作。</a:t>
            </a:r>
            <a:endParaRPr lang="zh-CN" altLang="en-US" sz="3200" dirty="0"/>
          </a:p>
        </p:txBody>
      </p:sp>
      <p:sp>
        <p:nvSpPr>
          <p:cNvPr id="8" name="TextBox 7"/>
          <p:cNvSpPr txBox="1"/>
          <p:nvPr/>
        </p:nvSpPr>
        <p:spPr>
          <a:xfrm>
            <a:off x="762000" y="6044625"/>
            <a:ext cx="8686800" cy="584775"/>
          </a:xfrm>
          <a:prstGeom prst="rect">
            <a:avLst/>
          </a:prstGeom>
          <a:noFill/>
        </p:spPr>
        <p:txBody>
          <a:bodyPr wrap="square" rtlCol="0">
            <a:spAutoFit/>
          </a:bodyPr>
          <a:lstStyle/>
          <a:p>
            <a:r>
              <a:rPr lang="zh-CN" altLang="en-US" sz="1400" dirty="0" smtClean="0"/>
              <a:t>注：</a:t>
            </a:r>
            <a:r>
              <a:rPr lang="en-US" sz="1400" dirty="0" smtClean="0"/>
              <a:t>2011</a:t>
            </a:r>
            <a:r>
              <a:rPr lang="zh-CN" altLang="en-US" sz="1400" dirty="0" smtClean="0"/>
              <a:t>年</a:t>
            </a:r>
            <a:r>
              <a:rPr lang="en-US" sz="1400" dirty="0" smtClean="0"/>
              <a:t>5</a:t>
            </a:r>
            <a:r>
              <a:rPr lang="zh-CN" altLang="en-US" sz="1400" dirty="0" smtClean="0"/>
              <a:t>月</a:t>
            </a:r>
            <a:r>
              <a:rPr lang="en-US" altLang="zh-CN" sz="1400" dirty="0" smtClean="0"/>
              <a:t>-2014</a:t>
            </a:r>
            <a:r>
              <a:rPr lang="zh-CN" altLang="en-US" sz="1400" dirty="0" smtClean="0"/>
              <a:t>年</a:t>
            </a:r>
            <a:r>
              <a:rPr lang="en-US" altLang="zh-CN" sz="1400" dirty="0" smtClean="0"/>
              <a:t>9</a:t>
            </a:r>
            <a:r>
              <a:rPr lang="zh-CN" altLang="en-US" sz="1400" dirty="0" smtClean="0"/>
              <a:t>月国家图书馆南区闭馆维修，部分文献获取受限，文献提供服务受到影响</a:t>
            </a:r>
          </a:p>
          <a:p>
            <a:endParaRPr lang="zh-CN" altLang="en-US" dirty="0"/>
          </a:p>
        </p:txBody>
      </p:sp>
      <p:sp>
        <p:nvSpPr>
          <p:cNvPr id="10" name="标题 1"/>
          <p:cNvSpPr>
            <a:spLocks noGrp="1"/>
          </p:cNvSpPr>
          <p:nvPr>
            <p:ph type="title"/>
          </p:nvPr>
        </p:nvSpPr>
        <p:spPr/>
        <p:txBody>
          <a:bodyPr/>
          <a:lstStyle/>
          <a:p>
            <a:pPr lvl="0"/>
            <a:r>
              <a:rPr lang="zh-CN" altLang="en-US" b="1" dirty="0" smtClean="0">
                <a:solidFill>
                  <a:schemeClr val="bg1"/>
                </a:solidFill>
              </a:rPr>
              <a:t>与</a:t>
            </a:r>
            <a:r>
              <a:rPr lang="en-US" altLang="zh-CN" b="1" dirty="0" smtClean="0">
                <a:solidFill>
                  <a:schemeClr val="bg1"/>
                </a:solidFill>
              </a:rPr>
              <a:t>OCLC</a:t>
            </a:r>
            <a:r>
              <a:rPr lang="zh-CN" altLang="en-US" b="1" dirty="0" smtClean="0">
                <a:solidFill>
                  <a:schemeClr val="bg1"/>
                </a:solidFill>
              </a:rPr>
              <a:t>的合作</a:t>
            </a:r>
            <a:endParaRPr lang="zh-CN" altLang="en-US" b="1" dirty="0">
              <a:solidFill>
                <a:schemeClr val="bg1"/>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p:cNvPicPr>
          <p:nvPr>
            <p:ph idx="1"/>
          </p:nvPr>
        </p:nvPicPr>
        <p:blipFill>
          <a:blip r:embed="rId3"/>
          <a:srcRect/>
          <a:stretch>
            <a:fillRect/>
          </a:stretch>
        </p:blipFill>
        <p:spPr bwMode="auto">
          <a:xfrm>
            <a:off x="838200" y="1600200"/>
            <a:ext cx="6556097" cy="4525963"/>
          </a:xfrm>
          <a:prstGeom prst="rect">
            <a:avLst/>
          </a:prstGeom>
          <a:noFill/>
          <a:ln w="9525">
            <a:noFill/>
            <a:miter lim="800000"/>
            <a:headEnd/>
            <a:tailEnd/>
          </a:ln>
        </p:spPr>
      </p:pic>
      <p:sp>
        <p:nvSpPr>
          <p:cNvPr id="5" name="标题 1"/>
          <p:cNvSpPr>
            <a:spLocks noGrp="1"/>
          </p:cNvSpPr>
          <p:nvPr>
            <p:ph type="title"/>
          </p:nvPr>
        </p:nvSpPr>
        <p:spPr>
          <a:xfrm>
            <a:off x="457200" y="274638"/>
            <a:ext cx="8229600" cy="1143000"/>
          </a:xfrm>
        </p:spPr>
        <p:txBody>
          <a:bodyPr/>
          <a:lstStyle/>
          <a:p>
            <a:r>
              <a:rPr lang="zh-CN" altLang="en-US" b="1" dirty="0" smtClean="0">
                <a:solidFill>
                  <a:schemeClr val="bg1"/>
                </a:solidFill>
                <a:latin typeface="+mn-ea"/>
              </a:rPr>
              <a:t>国际互借</a:t>
            </a:r>
            <a:endParaRPr lang="zh-CN" altLang="en-US"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chemeClr val="bg1"/>
                </a:solidFill>
              </a:rPr>
              <a:t>全国参考咨询协作网</a:t>
            </a:r>
            <a:endParaRPr lang="zh-CN" altLang="en-US" b="1" dirty="0">
              <a:solidFill>
                <a:schemeClr val="bg1"/>
              </a:solidFill>
            </a:endParaRPr>
          </a:p>
        </p:txBody>
      </p:sp>
      <p:pic>
        <p:nvPicPr>
          <p:cNvPr id="1026" name="Picture 2"/>
          <p:cNvPicPr>
            <a:picLocks noGrp="1" noChangeAspect="1" noChangeArrowheads="1"/>
          </p:cNvPicPr>
          <p:nvPr>
            <p:ph idx="1"/>
          </p:nvPr>
        </p:nvPicPr>
        <p:blipFill>
          <a:blip r:embed="rId3"/>
          <a:srcRect/>
          <a:stretch>
            <a:fillRect/>
          </a:stretch>
        </p:blipFill>
        <p:spPr bwMode="auto">
          <a:xfrm>
            <a:off x="457200" y="1762769"/>
            <a:ext cx="8184246" cy="4638031"/>
          </a:xfrm>
          <a:prstGeom prst="rect">
            <a:avLst/>
          </a:prstGeom>
          <a:noFill/>
          <a:ln w="9525">
            <a:noFill/>
            <a:miter lim="800000"/>
            <a:headEnd/>
            <a:tailEnd/>
          </a:ln>
          <a:effectLst/>
          <a:scene3d>
            <a:camera prst="orthographicFront"/>
            <a:lightRig rig="threePt" dir="t"/>
          </a:scene3d>
          <a:sp3d>
            <a:bevelT/>
          </a:sp3d>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chemeClr val="bg1"/>
                </a:solidFill>
              </a:rPr>
              <a:t>全国参考咨询协作网</a:t>
            </a:r>
            <a:endParaRPr lang="zh-CN" altLang="en-US" b="1" dirty="0">
              <a:solidFill>
                <a:schemeClr val="bg1"/>
              </a:solidFill>
            </a:endParaRPr>
          </a:p>
        </p:txBody>
      </p:sp>
      <p:pic>
        <p:nvPicPr>
          <p:cNvPr id="2050" name="Picture 2"/>
          <p:cNvPicPr>
            <a:picLocks noGrp="1" noChangeAspect="1" noChangeArrowheads="1"/>
          </p:cNvPicPr>
          <p:nvPr>
            <p:ph idx="1"/>
          </p:nvPr>
        </p:nvPicPr>
        <p:blipFill>
          <a:blip r:embed="rId3" cstate="print"/>
          <a:srcRect/>
          <a:stretch>
            <a:fillRect/>
          </a:stretch>
        </p:blipFill>
        <p:spPr bwMode="auto">
          <a:xfrm>
            <a:off x="228600" y="1447800"/>
            <a:ext cx="4267199" cy="4525963"/>
          </a:xfrm>
          <a:prstGeom prst="rect">
            <a:avLst/>
          </a:prstGeom>
          <a:noFill/>
          <a:ln w="9525">
            <a:noFill/>
            <a:miter lim="800000"/>
            <a:headEnd/>
            <a:tailEnd/>
          </a:ln>
          <a:effectLst>
            <a:softEdge rad="127000"/>
          </a:effectLst>
        </p:spPr>
      </p:pic>
      <p:pic>
        <p:nvPicPr>
          <p:cNvPr id="4" name="Picture 3"/>
          <p:cNvPicPr>
            <a:picLocks noChangeAspect="1" noChangeArrowheads="1"/>
          </p:cNvPicPr>
          <p:nvPr/>
        </p:nvPicPr>
        <p:blipFill>
          <a:blip r:embed="rId4"/>
          <a:srcRect/>
          <a:stretch>
            <a:fillRect/>
          </a:stretch>
        </p:blipFill>
        <p:spPr bwMode="auto">
          <a:xfrm>
            <a:off x="4648199" y="1438275"/>
            <a:ext cx="4267201" cy="4581525"/>
          </a:xfrm>
          <a:prstGeom prst="rect">
            <a:avLst/>
          </a:prstGeom>
          <a:noFill/>
          <a:ln w="9525">
            <a:noFill/>
            <a:miter lim="800000"/>
            <a:headEnd/>
            <a:tailEnd/>
          </a:ln>
          <a:effectLst>
            <a:softEdge rad="127000"/>
          </a:effec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chemeClr val="bg1"/>
                </a:solidFill>
              </a:rPr>
              <a:t>发展展望</a:t>
            </a:r>
            <a:endParaRPr lang="zh-CN" altLang="en-US" b="1" dirty="0">
              <a:solidFill>
                <a:schemeClr val="bg1"/>
              </a:solidFill>
            </a:endParaRPr>
          </a:p>
        </p:txBody>
      </p:sp>
      <p:sp>
        <p:nvSpPr>
          <p:cNvPr id="5" name="Oval 2"/>
          <p:cNvSpPr>
            <a:spLocks noChangeArrowheads="1"/>
          </p:cNvSpPr>
          <p:nvPr/>
        </p:nvSpPr>
        <p:spPr bwMode="gray">
          <a:xfrm>
            <a:off x="863754" y="2786058"/>
            <a:ext cx="3244715" cy="2928958"/>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100000" t="100000"/>
            </a:path>
            <a:tileRect r="-100000" b="-100000"/>
          </a:gradFill>
          <a:ln w="9525" algn="ctr">
            <a:noFill/>
            <a:round/>
            <a:headEnd/>
            <a:tailEnd/>
          </a:ln>
          <a:effectLst/>
        </p:spPr>
        <p:txBody>
          <a:bodyPr wrap="none" anchor="ctr"/>
          <a:lstStyle/>
          <a:p>
            <a:pPr>
              <a:defRPr/>
            </a:pPr>
            <a:endParaRPr lang="zh-CN" altLang="en-US"/>
          </a:p>
        </p:txBody>
      </p:sp>
      <p:sp>
        <p:nvSpPr>
          <p:cNvPr id="6" name="Oval 3"/>
          <p:cNvSpPr>
            <a:spLocks noChangeArrowheads="1"/>
          </p:cNvSpPr>
          <p:nvPr/>
        </p:nvSpPr>
        <p:spPr bwMode="gray">
          <a:xfrm>
            <a:off x="1371600" y="3048001"/>
            <a:ext cx="2471999" cy="2238376"/>
          </a:xfrm>
          <a:prstGeom prst="ellipse">
            <a:avLst/>
          </a:prstGeom>
          <a:solidFill>
            <a:srgbClr val="0070C0">
              <a:alpha val="43137"/>
            </a:srgbClr>
          </a:solidFill>
          <a:ln w="9525" algn="ctr">
            <a:noFill/>
            <a:round/>
            <a:headEnd/>
            <a:tailEnd/>
          </a:ln>
        </p:spPr>
        <p:txBody>
          <a:bodyPr wrap="none" anchor="ctr"/>
          <a:lstStyle/>
          <a:p>
            <a:endParaRPr lang="zh-CN" altLang="en-US"/>
          </a:p>
        </p:txBody>
      </p:sp>
      <p:grpSp>
        <p:nvGrpSpPr>
          <p:cNvPr id="3" name="组合 233"/>
          <p:cNvGrpSpPr>
            <a:grpSpLocks/>
          </p:cNvGrpSpPr>
          <p:nvPr/>
        </p:nvGrpSpPr>
        <p:grpSpPr bwMode="auto">
          <a:xfrm>
            <a:off x="2585454" y="3857625"/>
            <a:ext cx="927055" cy="1214438"/>
            <a:chOff x="957911" y="2353692"/>
            <a:chExt cx="1146175" cy="1361618"/>
          </a:xfrm>
        </p:grpSpPr>
        <p:sp>
          <p:nvSpPr>
            <p:cNvPr id="8" name="Oval 70"/>
            <p:cNvSpPr>
              <a:spLocks noChangeArrowheads="1"/>
            </p:cNvSpPr>
            <p:nvPr/>
          </p:nvSpPr>
          <p:spPr bwMode="gray">
            <a:xfrm>
              <a:off x="957911" y="2353692"/>
              <a:ext cx="1146175" cy="1154113"/>
            </a:xfrm>
            <a:prstGeom prst="ellipse">
              <a:avLst/>
            </a:prstGeom>
            <a:solidFill>
              <a:srgbClr val="EAEAEA">
                <a:alpha val="50195"/>
              </a:srgbClr>
            </a:solidFill>
            <a:ln w="9525" algn="ctr">
              <a:noFill/>
              <a:round/>
              <a:headEnd/>
              <a:tailEnd/>
            </a:ln>
          </p:spPr>
          <p:txBody>
            <a:bodyPr wrap="none" anchor="ctr"/>
            <a:lstStyle/>
            <a:p>
              <a:endParaRPr lang="zh-CN" altLang="en-US"/>
            </a:p>
          </p:txBody>
        </p:sp>
        <p:pic>
          <p:nvPicPr>
            <p:cNvPr id="9" name="Picture 72" descr="circuler_1"/>
            <p:cNvPicPr>
              <a:picLocks noChangeAspect="1" noChangeArrowheads="1"/>
            </p:cNvPicPr>
            <p:nvPr/>
          </p:nvPicPr>
          <p:blipFill>
            <a:blip r:embed="rId3" cstate="print"/>
            <a:srcRect/>
            <a:stretch>
              <a:fillRect/>
            </a:stretch>
          </p:blipFill>
          <p:spPr bwMode="gray">
            <a:xfrm>
              <a:off x="992836" y="2383855"/>
              <a:ext cx="1072543" cy="1079150"/>
            </a:xfrm>
            <a:prstGeom prst="rect">
              <a:avLst/>
            </a:prstGeom>
            <a:noFill/>
            <a:ln w="9525">
              <a:noFill/>
              <a:miter lim="800000"/>
              <a:headEnd/>
              <a:tailEnd/>
            </a:ln>
          </p:spPr>
        </p:pic>
        <p:sp>
          <p:nvSpPr>
            <p:cNvPr id="10" name="Oval 73"/>
            <p:cNvSpPr>
              <a:spLocks noChangeArrowheads="1"/>
            </p:cNvSpPr>
            <p:nvPr/>
          </p:nvSpPr>
          <p:spPr bwMode="gray">
            <a:xfrm>
              <a:off x="992836" y="2383855"/>
              <a:ext cx="1079500" cy="1081458"/>
            </a:xfrm>
            <a:prstGeom prst="ellipse">
              <a:avLst/>
            </a:prstGeom>
            <a:solidFill>
              <a:srgbClr val="0070C0"/>
            </a:solidFill>
            <a:ln w="9525" algn="ctr">
              <a:noFill/>
              <a:round/>
              <a:headEnd/>
              <a:tailEnd/>
            </a:ln>
          </p:spPr>
          <p:txBody>
            <a:bodyPr wrap="none" anchor="ctr"/>
            <a:lstStyle/>
            <a:p>
              <a:endParaRPr lang="zh-CN" altLang="en-US"/>
            </a:p>
          </p:txBody>
        </p:sp>
        <p:grpSp>
          <p:nvGrpSpPr>
            <p:cNvPr id="4" name="Group 75"/>
            <p:cNvGrpSpPr>
              <a:grpSpLocks/>
            </p:cNvGrpSpPr>
            <p:nvPr/>
          </p:nvGrpSpPr>
          <p:grpSpPr bwMode="auto">
            <a:xfrm rot="-3733502" flipH="1" flipV="1">
              <a:off x="1313924" y="3128219"/>
              <a:ext cx="952963" cy="221466"/>
              <a:chOff x="2522" y="1060"/>
              <a:chExt cx="900" cy="236"/>
            </a:xfrm>
          </p:grpSpPr>
          <p:grpSp>
            <p:nvGrpSpPr>
              <p:cNvPr id="7" name="Group 76"/>
              <p:cNvGrpSpPr>
                <a:grpSpLocks/>
              </p:cNvGrpSpPr>
              <p:nvPr/>
            </p:nvGrpSpPr>
            <p:grpSpPr bwMode="auto">
              <a:xfrm>
                <a:off x="2522" y="1060"/>
                <a:ext cx="742" cy="186"/>
                <a:chOff x="1565" y="2568"/>
                <a:chExt cx="1118" cy="279"/>
              </a:xfrm>
            </p:grpSpPr>
            <p:sp>
              <p:nvSpPr>
                <p:cNvPr id="29" name="AutoShape 77"/>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30" name="AutoShape 78"/>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31" name="AutoShape 79"/>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32" name="AutoShape 80"/>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11" name="Group 81"/>
              <p:cNvGrpSpPr>
                <a:grpSpLocks/>
              </p:cNvGrpSpPr>
              <p:nvPr/>
            </p:nvGrpSpPr>
            <p:grpSpPr bwMode="auto">
              <a:xfrm rot="1353540">
                <a:off x="2680" y="1110"/>
                <a:ext cx="742" cy="186"/>
                <a:chOff x="1565" y="2568"/>
                <a:chExt cx="1118" cy="279"/>
              </a:xfrm>
            </p:grpSpPr>
            <p:sp>
              <p:nvSpPr>
                <p:cNvPr id="25" name="AutoShape 82"/>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26" name="AutoShape 83"/>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27" name="AutoShape 84"/>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28" name="AutoShape 85"/>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grpSp>
          <p:nvGrpSpPr>
            <p:cNvPr id="12" name="Group 86"/>
            <p:cNvGrpSpPr>
              <a:grpSpLocks/>
            </p:cNvGrpSpPr>
            <p:nvPr/>
          </p:nvGrpSpPr>
          <p:grpSpPr bwMode="auto">
            <a:xfrm rot="-3733502" flipH="1" flipV="1">
              <a:off x="1430002" y="3142604"/>
              <a:ext cx="843533" cy="193673"/>
              <a:chOff x="2522" y="1060"/>
              <a:chExt cx="900" cy="236"/>
            </a:xfrm>
          </p:grpSpPr>
          <p:grpSp>
            <p:nvGrpSpPr>
              <p:cNvPr id="13" name="Group 87"/>
              <p:cNvGrpSpPr>
                <a:grpSpLocks/>
              </p:cNvGrpSpPr>
              <p:nvPr/>
            </p:nvGrpSpPr>
            <p:grpSpPr bwMode="auto">
              <a:xfrm>
                <a:off x="2522" y="1060"/>
                <a:ext cx="742" cy="186"/>
                <a:chOff x="1565" y="2568"/>
                <a:chExt cx="1118" cy="279"/>
              </a:xfrm>
            </p:grpSpPr>
            <p:sp>
              <p:nvSpPr>
                <p:cNvPr id="19" name="AutoShape 8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20" name="AutoShape 8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21" name="AutoShape 9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22" name="AutoShape 9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14" name="Group 92"/>
              <p:cNvGrpSpPr>
                <a:grpSpLocks/>
              </p:cNvGrpSpPr>
              <p:nvPr/>
            </p:nvGrpSpPr>
            <p:grpSpPr bwMode="auto">
              <a:xfrm rot="1353540">
                <a:off x="2680" y="1110"/>
                <a:ext cx="742" cy="186"/>
                <a:chOff x="1565" y="2568"/>
                <a:chExt cx="1118" cy="279"/>
              </a:xfrm>
            </p:grpSpPr>
            <p:sp>
              <p:nvSpPr>
                <p:cNvPr id="15" name="AutoShape 9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6" name="AutoShape 9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7" name="AutoShape 9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8" name="AutoShape 96"/>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grpSp>
      <p:grpSp>
        <p:nvGrpSpPr>
          <p:cNvPr id="23" name="Group 59"/>
          <p:cNvGrpSpPr>
            <a:grpSpLocks/>
          </p:cNvGrpSpPr>
          <p:nvPr/>
        </p:nvGrpSpPr>
        <p:grpSpPr bwMode="auto">
          <a:xfrm>
            <a:off x="2133601" y="3573461"/>
            <a:ext cx="1414226" cy="1379539"/>
            <a:chOff x="1969" y="1904"/>
            <a:chExt cx="709" cy="708"/>
          </a:xfrm>
        </p:grpSpPr>
        <p:sp>
          <p:nvSpPr>
            <p:cNvPr id="34" name="Oval 61"/>
            <p:cNvSpPr>
              <a:spLocks noChangeArrowheads="1"/>
            </p:cNvSpPr>
            <p:nvPr/>
          </p:nvSpPr>
          <p:spPr bwMode="auto">
            <a:xfrm>
              <a:off x="1969" y="1904"/>
              <a:ext cx="709" cy="708"/>
            </a:xfrm>
            <a:prstGeom prst="ellipse">
              <a:avLst/>
            </a:prstGeom>
            <a:gradFill rotWithShape="1">
              <a:gsLst>
                <a:gs pos="0">
                  <a:srgbClr val="6BA1C5"/>
                </a:gs>
                <a:gs pos="100000">
                  <a:srgbClr val="314A5A"/>
                </a:gs>
              </a:gsLst>
              <a:path path="rect">
                <a:fillToRect r="100000" b="100000"/>
              </a:path>
            </a:gradFill>
            <a:ln w="19050">
              <a:noFill/>
              <a:round/>
              <a:headEnd/>
              <a:tailEnd/>
            </a:ln>
          </p:spPr>
          <p:txBody>
            <a:bodyPr wrap="none" anchor="ctr"/>
            <a:lstStyle/>
            <a:p>
              <a:pPr algn="ctr">
                <a:spcBef>
                  <a:spcPct val="50000"/>
                </a:spcBef>
              </a:pPr>
              <a:endParaRPr lang="en-US" altLang="ko-KR" sz="1400">
                <a:solidFill>
                  <a:srgbClr val="FFFFFF"/>
                </a:solidFill>
                <a:latin typeface="HY헤드라인M" pitchFamily="18" charset="-127"/>
                <a:ea typeface="HY헤드라인M" pitchFamily="18" charset="-127"/>
              </a:endParaRPr>
            </a:p>
          </p:txBody>
        </p:sp>
        <p:sp>
          <p:nvSpPr>
            <p:cNvPr id="35" name="Oval 62"/>
            <p:cNvSpPr>
              <a:spLocks noChangeArrowheads="1"/>
            </p:cNvSpPr>
            <p:nvPr/>
          </p:nvSpPr>
          <p:spPr bwMode="auto">
            <a:xfrm>
              <a:off x="2115" y="1953"/>
              <a:ext cx="163" cy="170"/>
            </a:xfrm>
            <a:prstGeom prst="ellipse">
              <a:avLst/>
            </a:prstGeom>
            <a:gradFill rotWithShape="1">
              <a:gsLst>
                <a:gs pos="0">
                  <a:srgbClr val="FFFFFF">
                    <a:alpha val="70000"/>
                  </a:srgbClr>
                </a:gs>
                <a:gs pos="100000">
                  <a:srgbClr val="FFFFFF">
                    <a:alpha val="0"/>
                  </a:srgbClr>
                </a:gs>
              </a:gsLst>
              <a:path path="shape">
                <a:fillToRect l="50000" t="50000" r="50000" b="50000"/>
              </a:path>
            </a:gradFill>
            <a:ln w="9525" algn="ctr">
              <a:noFill/>
              <a:round/>
              <a:headEnd/>
              <a:tailEnd/>
            </a:ln>
          </p:spPr>
          <p:txBody>
            <a:bodyPr wrap="none" anchor="ctr"/>
            <a:lstStyle/>
            <a:p>
              <a:endParaRPr lang="zh-CN" altLang="en-US"/>
            </a:p>
          </p:txBody>
        </p:sp>
      </p:grpSp>
      <p:sp>
        <p:nvSpPr>
          <p:cNvPr id="36" name="TextBox 43"/>
          <p:cNvSpPr txBox="1">
            <a:spLocks noChangeArrowheads="1"/>
          </p:cNvSpPr>
          <p:nvPr/>
        </p:nvSpPr>
        <p:spPr bwMode="auto">
          <a:xfrm>
            <a:off x="2133600" y="3810001"/>
            <a:ext cx="1524000" cy="1015663"/>
          </a:xfrm>
          <a:prstGeom prst="rect">
            <a:avLst/>
          </a:prstGeom>
          <a:noFill/>
          <a:ln w="9525">
            <a:noFill/>
            <a:miter lim="800000"/>
            <a:headEnd/>
            <a:tailEnd/>
          </a:ln>
        </p:spPr>
        <p:txBody>
          <a:bodyPr wrap="square">
            <a:spAutoFit/>
          </a:bodyPr>
          <a:lstStyle/>
          <a:p>
            <a:pPr algn="ctr"/>
            <a:r>
              <a:rPr lang="zh-CN" altLang="en-US" sz="2000" b="1" dirty="0" smtClean="0">
                <a:solidFill>
                  <a:srgbClr val="FFC000"/>
                </a:solidFill>
                <a:latin typeface="微软雅黑" pitchFamily="34" charset="-122"/>
                <a:ea typeface="微软雅黑" pitchFamily="34" charset="-122"/>
              </a:rPr>
              <a:t>全国图书馆文献资源</a:t>
            </a:r>
            <a:endParaRPr lang="en-US" altLang="zh-CN" sz="2000" b="1" dirty="0" smtClean="0">
              <a:solidFill>
                <a:srgbClr val="FFC000"/>
              </a:solidFill>
              <a:latin typeface="微软雅黑" pitchFamily="34" charset="-122"/>
              <a:ea typeface="微软雅黑" pitchFamily="34" charset="-122"/>
            </a:endParaRPr>
          </a:p>
          <a:p>
            <a:pPr algn="ctr"/>
            <a:r>
              <a:rPr lang="zh-CN" altLang="en-US" sz="2000" b="1" dirty="0" smtClean="0">
                <a:solidFill>
                  <a:srgbClr val="FFC000"/>
                </a:solidFill>
                <a:latin typeface="微软雅黑" pitchFamily="34" charset="-122"/>
                <a:ea typeface="微软雅黑" pitchFamily="34" charset="-122"/>
              </a:rPr>
              <a:t>调度中心</a:t>
            </a:r>
            <a:endParaRPr lang="zh-CN" altLang="en-US" sz="2000" b="1" dirty="0">
              <a:solidFill>
                <a:srgbClr val="FFC000"/>
              </a:solidFill>
              <a:latin typeface="微软雅黑" pitchFamily="34" charset="-122"/>
              <a:ea typeface="微软雅黑" pitchFamily="34" charset="-122"/>
            </a:endParaRPr>
          </a:p>
        </p:txBody>
      </p:sp>
      <p:sp>
        <p:nvSpPr>
          <p:cNvPr id="64" name="Line 5"/>
          <p:cNvSpPr>
            <a:spLocks noChangeShapeType="1"/>
          </p:cNvSpPr>
          <p:nvPr/>
        </p:nvSpPr>
        <p:spPr bwMode="gray">
          <a:xfrm>
            <a:off x="1676401" y="3048000"/>
            <a:ext cx="762000" cy="609600"/>
          </a:xfrm>
          <a:prstGeom prst="line">
            <a:avLst/>
          </a:prstGeom>
          <a:noFill/>
          <a:ln w="19050">
            <a:solidFill>
              <a:srgbClr val="FFBD5B"/>
            </a:solidFill>
            <a:round/>
            <a:headEnd type="triangle" w="med" len="med"/>
            <a:tailEnd type="triangle" w="med" len="med"/>
          </a:ln>
        </p:spPr>
        <p:txBody>
          <a:bodyPr wrap="none" anchor="ctr"/>
          <a:lstStyle/>
          <a:p>
            <a:endParaRPr lang="zh-CN" altLang="en-US"/>
          </a:p>
        </p:txBody>
      </p:sp>
      <p:grpSp>
        <p:nvGrpSpPr>
          <p:cNvPr id="24" name="组合 93"/>
          <p:cNvGrpSpPr/>
          <p:nvPr/>
        </p:nvGrpSpPr>
        <p:grpSpPr>
          <a:xfrm>
            <a:off x="609600" y="2057400"/>
            <a:ext cx="1295400" cy="1371724"/>
            <a:chOff x="1066800" y="2362200"/>
            <a:chExt cx="860836" cy="1071660"/>
          </a:xfrm>
        </p:grpSpPr>
        <p:grpSp>
          <p:nvGrpSpPr>
            <p:cNvPr id="33" name="组合 613"/>
            <p:cNvGrpSpPr>
              <a:grpSpLocks/>
            </p:cNvGrpSpPr>
            <p:nvPr/>
          </p:nvGrpSpPr>
          <p:grpSpPr bwMode="auto">
            <a:xfrm>
              <a:off x="1066800" y="2362200"/>
              <a:ext cx="860836" cy="1071660"/>
              <a:chOff x="2146280" y="1719245"/>
              <a:chExt cx="1146175" cy="1361803"/>
            </a:xfrm>
          </p:grpSpPr>
          <p:sp>
            <p:nvSpPr>
              <p:cNvPr id="66" name="Oval 70"/>
              <p:cNvSpPr>
                <a:spLocks noChangeArrowheads="1"/>
              </p:cNvSpPr>
              <p:nvPr/>
            </p:nvSpPr>
            <p:spPr bwMode="gray">
              <a:xfrm>
                <a:off x="2146280" y="1719245"/>
                <a:ext cx="1146175" cy="1154113"/>
              </a:xfrm>
              <a:prstGeom prst="ellipse">
                <a:avLst/>
              </a:prstGeom>
              <a:solidFill>
                <a:srgbClr val="EAEAEA">
                  <a:alpha val="50195"/>
                </a:srgbClr>
              </a:solidFill>
              <a:ln w="9525" algn="ctr">
                <a:noFill/>
                <a:round/>
                <a:headEnd/>
                <a:tailEnd/>
              </a:ln>
            </p:spPr>
            <p:txBody>
              <a:bodyPr wrap="none" anchor="ctr"/>
              <a:lstStyle/>
              <a:p>
                <a:endParaRPr lang="zh-CN" altLang="en-US"/>
              </a:p>
            </p:txBody>
          </p:sp>
          <p:pic>
            <p:nvPicPr>
              <p:cNvPr id="67" name="Picture 72" descr="circuler_1"/>
              <p:cNvPicPr>
                <a:picLocks noChangeAspect="1" noChangeArrowheads="1"/>
              </p:cNvPicPr>
              <p:nvPr/>
            </p:nvPicPr>
            <p:blipFill>
              <a:blip r:embed="rId4"/>
              <a:srcRect/>
              <a:stretch>
                <a:fillRect/>
              </a:stretch>
            </p:blipFill>
            <p:spPr bwMode="gray">
              <a:xfrm>
                <a:off x="2181205" y="1749408"/>
                <a:ext cx="1072543" cy="1079150"/>
              </a:xfrm>
              <a:prstGeom prst="rect">
                <a:avLst/>
              </a:prstGeom>
              <a:noFill/>
              <a:ln w="9525">
                <a:noFill/>
                <a:miter lim="800000"/>
                <a:headEnd/>
                <a:tailEnd/>
              </a:ln>
            </p:spPr>
          </p:pic>
          <p:sp>
            <p:nvSpPr>
              <p:cNvPr id="68" name="Oval 73"/>
              <p:cNvSpPr>
                <a:spLocks noChangeArrowheads="1"/>
              </p:cNvSpPr>
              <p:nvPr/>
            </p:nvSpPr>
            <p:spPr bwMode="gray">
              <a:xfrm>
                <a:off x="2181205" y="1749408"/>
                <a:ext cx="1079500" cy="1081458"/>
              </a:xfrm>
              <a:prstGeom prst="ellipse">
                <a:avLst/>
              </a:prstGeom>
              <a:solidFill>
                <a:srgbClr val="DEA900"/>
              </a:solidFill>
              <a:ln w="9525" algn="ctr">
                <a:noFill/>
                <a:round/>
                <a:headEnd/>
                <a:tailEnd/>
              </a:ln>
            </p:spPr>
            <p:txBody>
              <a:bodyPr wrap="none" anchor="ctr"/>
              <a:lstStyle/>
              <a:p>
                <a:endParaRPr lang="zh-CN" altLang="en-US"/>
              </a:p>
            </p:txBody>
          </p:sp>
          <p:pic>
            <p:nvPicPr>
              <p:cNvPr id="69" name="Picture 74" descr="light_shadow1"/>
              <p:cNvPicPr>
                <a:picLocks noChangeAspect="1" noChangeArrowheads="1"/>
              </p:cNvPicPr>
              <p:nvPr/>
            </p:nvPicPr>
            <p:blipFill>
              <a:blip r:embed="rId5"/>
              <a:srcRect t="14285"/>
              <a:stretch>
                <a:fillRect/>
              </a:stretch>
            </p:blipFill>
            <p:spPr bwMode="gray">
              <a:xfrm>
                <a:off x="2191641" y="1794421"/>
                <a:ext cx="790783" cy="675190"/>
              </a:xfrm>
              <a:prstGeom prst="rect">
                <a:avLst/>
              </a:prstGeom>
              <a:noFill/>
              <a:ln w="9525">
                <a:noFill/>
                <a:miter lim="800000"/>
                <a:headEnd/>
                <a:tailEnd/>
              </a:ln>
            </p:spPr>
          </p:pic>
          <p:grpSp>
            <p:nvGrpSpPr>
              <p:cNvPr id="37" name="Group 75"/>
              <p:cNvGrpSpPr>
                <a:grpSpLocks/>
              </p:cNvGrpSpPr>
              <p:nvPr/>
            </p:nvGrpSpPr>
            <p:grpSpPr bwMode="auto">
              <a:xfrm rot="-3733502" flipH="1" flipV="1">
                <a:off x="2502010" y="2493304"/>
                <a:ext cx="954022" cy="221466"/>
                <a:chOff x="2521" y="1060"/>
                <a:chExt cx="901" cy="236"/>
              </a:xfrm>
            </p:grpSpPr>
            <p:grpSp>
              <p:nvGrpSpPr>
                <p:cNvPr id="41" name="Group 76"/>
                <p:cNvGrpSpPr>
                  <a:grpSpLocks/>
                </p:cNvGrpSpPr>
                <p:nvPr/>
              </p:nvGrpSpPr>
              <p:grpSpPr bwMode="auto">
                <a:xfrm>
                  <a:off x="2521" y="1060"/>
                  <a:ext cx="742" cy="186"/>
                  <a:chOff x="1565" y="2568"/>
                  <a:chExt cx="1118" cy="279"/>
                </a:xfrm>
              </p:grpSpPr>
              <p:sp>
                <p:nvSpPr>
                  <p:cNvPr id="88" name="AutoShape 77"/>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89" name="AutoShape 78"/>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90" name="AutoShape 79"/>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91" name="AutoShape 80"/>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42" name="Group 81"/>
                <p:cNvGrpSpPr>
                  <a:grpSpLocks/>
                </p:cNvGrpSpPr>
                <p:nvPr/>
              </p:nvGrpSpPr>
              <p:grpSpPr bwMode="auto">
                <a:xfrm rot="1353540">
                  <a:off x="2680" y="1110"/>
                  <a:ext cx="742" cy="186"/>
                  <a:chOff x="1565" y="2568"/>
                  <a:chExt cx="1118" cy="279"/>
                </a:xfrm>
              </p:grpSpPr>
              <p:sp>
                <p:nvSpPr>
                  <p:cNvPr id="84" name="AutoShape 82"/>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85" name="AutoShape 83"/>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86" name="AutoShape 84"/>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87" name="AutoShape 85"/>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grpSp>
            <p:nvGrpSpPr>
              <p:cNvPr id="43" name="Group 86"/>
              <p:cNvGrpSpPr>
                <a:grpSpLocks/>
              </p:cNvGrpSpPr>
              <p:nvPr/>
            </p:nvGrpSpPr>
            <p:grpSpPr bwMode="auto">
              <a:xfrm rot="-3733502" flipH="1" flipV="1">
                <a:off x="2666474" y="2503999"/>
                <a:ext cx="793858" cy="168233"/>
                <a:chOff x="2521" y="1060"/>
                <a:chExt cx="847" cy="205"/>
              </a:xfrm>
            </p:grpSpPr>
            <p:grpSp>
              <p:nvGrpSpPr>
                <p:cNvPr id="44" name="Group 87"/>
                <p:cNvGrpSpPr>
                  <a:grpSpLocks/>
                </p:cNvGrpSpPr>
                <p:nvPr/>
              </p:nvGrpSpPr>
              <p:grpSpPr bwMode="auto">
                <a:xfrm>
                  <a:off x="2521" y="1060"/>
                  <a:ext cx="742" cy="186"/>
                  <a:chOff x="1565" y="2568"/>
                  <a:chExt cx="1118" cy="279"/>
                </a:xfrm>
              </p:grpSpPr>
              <p:sp>
                <p:nvSpPr>
                  <p:cNvPr id="78" name="AutoShape 8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9" name="AutoShape 8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80" name="AutoShape 9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81" name="AutoShape 9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45" name="Group 92"/>
                <p:cNvGrpSpPr>
                  <a:grpSpLocks/>
                </p:cNvGrpSpPr>
                <p:nvPr/>
              </p:nvGrpSpPr>
              <p:grpSpPr bwMode="auto">
                <a:xfrm rot="1353540">
                  <a:off x="2686" y="1099"/>
                  <a:ext cx="682" cy="166"/>
                  <a:chOff x="1565" y="2568"/>
                  <a:chExt cx="1028" cy="249"/>
                </a:xfrm>
              </p:grpSpPr>
              <p:sp>
                <p:nvSpPr>
                  <p:cNvPr id="74" name="AutoShape 9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5" name="AutoShape 9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6" name="AutoShape 9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grpSp>
        <p:sp>
          <p:nvSpPr>
            <p:cNvPr id="92" name="TextBox 36"/>
            <p:cNvSpPr txBox="1">
              <a:spLocks noChangeArrowheads="1"/>
            </p:cNvSpPr>
            <p:nvPr/>
          </p:nvSpPr>
          <p:spPr bwMode="auto">
            <a:xfrm>
              <a:off x="1214817" y="2600324"/>
              <a:ext cx="662182" cy="504946"/>
            </a:xfrm>
            <a:prstGeom prst="rect">
              <a:avLst/>
            </a:prstGeom>
            <a:noFill/>
            <a:ln w="9525">
              <a:noFill/>
              <a:miter lim="800000"/>
              <a:headEnd/>
              <a:tailEnd/>
            </a:ln>
          </p:spPr>
          <p:txBody>
            <a:bodyPr>
              <a:spAutoFit/>
            </a:bodyPr>
            <a:lstStyle/>
            <a:p>
              <a:r>
                <a:rPr lang="zh-CN" altLang="en-US" b="0" dirty="0" smtClean="0">
                  <a:latin typeface="微软雅黑" pitchFamily="34" charset="-122"/>
                  <a:ea typeface="微软雅黑" pitchFamily="34" charset="-122"/>
                </a:rPr>
                <a:t>地理信息系统</a:t>
              </a:r>
              <a:endParaRPr lang="zh-CN" altLang="en-US" b="0" dirty="0">
                <a:latin typeface="微软雅黑" pitchFamily="34" charset="-122"/>
                <a:ea typeface="微软雅黑" pitchFamily="34" charset="-122"/>
              </a:endParaRPr>
            </a:p>
          </p:txBody>
        </p:sp>
      </p:grpSp>
      <p:grpSp>
        <p:nvGrpSpPr>
          <p:cNvPr id="46" name="组合 94"/>
          <p:cNvGrpSpPr/>
          <p:nvPr/>
        </p:nvGrpSpPr>
        <p:grpSpPr>
          <a:xfrm>
            <a:off x="3101563" y="1828800"/>
            <a:ext cx="1318037" cy="1372030"/>
            <a:chOff x="3101563" y="1905000"/>
            <a:chExt cx="1318037" cy="1372030"/>
          </a:xfrm>
        </p:grpSpPr>
        <p:grpSp>
          <p:nvGrpSpPr>
            <p:cNvPr id="54" name="组合 580"/>
            <p:cNvGrpSpPr>
              <a:grpSpLocks/>
            </p:cNvGrpSpPr>
            <p:nvPr/>
          </p:nvGrpSpPr>
          <p:grpSpPr bwMode="auto">
            <a:xfrm>
              <a:off x="3101563" y="1905000"/>
              <a:ext cx="1318037" cy="1372030"/>
              <a:chOff x="6932626" y="5072074"/>
              <a:chExt cx="1146175" cy="1362107"/>
            </a:xfrm>
          </p:grpSpPr>
          <p:sp>
            <p:nvSpPr>
              <p:cNvPr id="38" name="Oval 70"/>
              <p:cNvSpPr>
                <a:spLocks noChangeArrowheads="1"/>
              </p:cNvSpPr>
              <p:nvPr/>
            </p:nvSpPr>
            <p:spPr bwMode="gray">
              <a:xfrm>
                <a:off x="6932626" y="5072074"/>
                <a:ext cx="1146175" cy="1154113"/>
              </a:xfrm>
              <a:prstGeom prst="ellipse">
                <a:avLst/>
              </a:prstGeom>
              <a:solidFill>
                <a:srgbClr val="EAEAEA">
                  <a:alpha val="50195"/>
                </a:srgbClr>
              </a:solidFill>
              <a:ln w="9525" algn="ctr">
                <a:noFill/>
                <a:round/>
                <a:headEnd/>
                <a:tailEnd/>
              </a:ln>
            </p:spPr>
            <p:txBody>
              <a:bodyPr wrap="none" anchor="ctr"/>
              <a:lstStyle/>
              <a:p>
                <a:endParaRPr lang="zh-CN" altLang="en-US"/>
              </a:p>
            </p:txBody>
          </p:sp>
          <p:pic>
            <p:nvPicPr>
              <p:cNvPr id="39" name="Picture 72" descr="circuler_1"/>
              <p:cNvPicPr>
                <a:picLocks noChangeAspect="1" noChangeArrowheads="1"/>
              </p:cNvPicPr>
              <p:nvPr/>
            </p:nvPicPr>
            <p:blipFill>
              <a:blip r:embed="rId4"/>
              <a:srcRect/>
              <a:stretch>
                <a:fillRect/>
              </a:stretch>
            </p:blipFill>
            <p:spPr bwMode="gray">
              <a:xfrm>
                <a:off x="6967551" y="5102237"/>
                <a:ext cx="1072543" cy="1079150"/>
              </a:xfrm>
              <a:prstGeom prst="rect">
                <a:avLst/>
              </a:prstGeom>
              <a:noFill/>
              <a:ln w="9525">
                <a:noFill/>
                <a:miter lim="800000"/>
                <a:headEnd/>
                <a:tailEnd/>
              </a:ln>
            </p:spPr>
          </p:pic>
          <p:sp>
            <p:nvSpPr>
              <p:cNvPr id="40" name="Oval 73"/>
              <p:cNvSpPr>
                <a:spLocks noChangeArrowheads="1"/>
              </p:cNvSpPr>
              <p:nvPr/>
            </p:nvSpPr>
            <p:spPr bwMode="gray">
              <a:xfrm>
                <a:off x="6967551" y="5102237"/>
                <a:ext cx="1079500" cy="1081458"/>
              </a:xfrm>
              <a:prstGeom prst="ellipse">
                <a:avLst/>
              </a:prstGeom>
              <a:solidFill>
                <a:srgbClr val="92D050"/>
              </a:solidFill>
              <a:ln w="9525" algn="ctr">
                <a:noFill/>
                <a:round/>
                <a:headEnd/>
                <a:tailEnd/>
              </a:ln>
            </p:spPr>
            <p:txBody>
              <a:bodyPr wrap="none" anchor="ctr"/>
              <a:lstStyle/>
              <a:p>
                <a:endParaRPr lang="zh-CN" altLang="en-US"/>
              </a:p>
            </p:txBody>
          </p:sp>
          <p:grpSp>
            <p:nvGrpSpPr>
              <p:cNvPr id="55" name="Group 75"/>
              <p:cNvGrpSpPr>
                <a:grpSpLocks/>
              </p:cNvGrpSpPr>
              <p:nvPr/>
            </p:nvGrpSpPr>
            <p:grpSpPr bwMode="auto">
              <a:xfrm rot="-3733502" flipH="1" flipV="1">
                <a:off x="7286945" y="5843790"/>
                <a:ext cx="959316" cy="221466"/>
                <a:chOff x="2516" y="1060"/>
                <a:chExt cx="906" cy="236"/>
              </a:xfrm>
            </p:grpSpPr>
            <p:grpSp>
              <p:nvGrpSpPr>
                <p:cNvPr id="65" name="Group 76"/>
                <p:cNvGrpSpPr>
                  <a:grpSpLocks/>
                </p:cNvGrpSpPr>
                <p:nvPr/>
              </p:nvGrpSpPr>
              <p:grpSpPr bwMode="auto">
                <a:xfrm>
                  <a:off x="2516" y="1060"/>
                  <a:ext cx="742" cy="186"/>
                  <a:chOff x="1565" y="2568"/>
                  <a:chExt cx="1118" cy="279"/>
                </a:xfrm>
              </p:grpSpPr>
              <p:sp>
                <p:nvSpPr>
                  <p:cNvPr id="60" name="AutoShape 77"/>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61" name="AutoShape 78"/>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62" name="AutoShape 79"/>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63" name="AutoShape 80"/>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70" name="Group 81"/>
                <p:cNvGrpSpPr>
                  <a:grpSpLocks/>
                </p:cNvGrpSpPr>
                <p:nvPr/>
              </p:nvGrpSpPr>
              <p:grpSpPr bwMode="auto">
                <a:xfrm rot="1353540">
                  <a:off x="2680" y="1110"/>
                  <a:ext cx="742" cy="186"/>
                  <a:chOff x="1565" y="2568"/>
                  <a:chExt cx="1118" cy="279"/>
                </a:xfrm>
              </p:grpSpPr>
              <p:sp>
                <p:nvSpPr>
                  <p:cNvPr id="56" name="AutoShape 82"/>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57" name="AutoShape 83"/>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58" name="AutoShape 84"/>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59" name="AutoShape 85"/>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grpSp>
            <p:nvGrpSpPr>
              <p:cNvPr id="71" name="Group 86"/>
              <p:cNvGrpSpPr>
                <a:grpSpLocks/>
              </p:cNvGrpSpPr>
              <p:nvPr/>
            </p:nvGrpSpPr>
            <p:grpSpPr bwMode="auto">
              <a:xfrm rot="-3733502" flipH="1" flipV="1">
                <a:off x="7398742" y="5846417"/>
                <a:ext cx="846342" cy="208445"/>
                <a:chOff x="2516" y="1060"/>
                <a:chExt cx="903" cy="254"/>
              </a:xfrm>
            </p:grpSpPr>
            <p:grpSp>
              <p:nvGrpSpPr>
                <p:cNvPr id="72" name="Group 87"/>
                <p:cNvGrpSpPr>
                  <a:grpSpLocks/>
                </p:cNvGrpSpPr>
                <p:nvPr/>
              </p:nvGrpSpPr>
              <p:grpSpPr bwMode="auto">
                <a:xfrm>
                  <a:off x="2516" y="1060"/>
                  <a:ext cx="742" cy="186"/>
                  <a:chOff x="1565" y="2568"/>
                  <a:chExt cx="1118" cy="279"/>
                </a:xfrm>
              </p:grpSpPr>
              <p:sp>
                <p:nvSpPr>
                  <p:cNvPr id="50" name="AutoShape 8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51" name="AutoShape 8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52" name="AutoShape 9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53" name="AutoShape 9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73" name="Group 92"/>
                <p:cNvGrpSpPr>
                  <a:grpSpLocks/>
                </p:cNvGrpSpPr>
                <p:nvPr/>
              </p:nvGrpSpPr>
              <p:grpSpPr bwMode="auto">
                <a:xfrm rot="1353540">
                  <a:off x="2767" y="1128"/>
                  <a:ext cx="652" cy="186"/>
                  <a:chOff x="1701" y="2568"/>
                  <a:chExt cx="982" cy="279"/>
                </a:xfrm>
              </p:grpSpPr>
              <p:sp>
                <p:nvSpPr>
                  <p:cNvPr id="47" name="AutoShape 9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48" name="AutoShape 9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49" name="AutoShape 96"/>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grpSp>
        <p:sp>
          <p:nvSpPr>
            <p:cNvPr id="93" name="TextBox 40"/>
            <p:cNvSpPr txBox="1">
              <a:spLocks noChangeArrowheads="1"/>
            </p:cNvSpPr>
            <p:nvPr/>
          </p:nvSpPr>
          <p:spPr bwMode="auto">
            <a:xfrm>
              <a:off x="3352800" y="2057400"/>
              <a:ext cx="914400" cy="923330"/>
            </a:xfrm>
            <a:prstGeom prst="rect">
              <a:avLst/>
            </a:prstGeom>
            <a:noFill/>
            <a:ln w="9525">
              <a:noFill/>
              <a:miter lim="800000"/>
              <a:headEnd/>
              <a:tailEnd/>
            </a:ln>
          </p:spPr>
          <p:txBody>
            <a:bodyPr wrap="square">
              <a:spAutoFit/>
            </a:bodyPr>
            <a:lstStyle/>
            <a:p>
              <a:r>
                <a:rPr lang="zh-CN" altLang="en-US" b="0" dirty="0" smtClean="0">
                  <a:solidFill>
                    <a:srgbClr val="003E2F"/>
                  </a:solidFill>
                  <a:latin typeface="微软雅黑" pitchFamily="34" charset="-122"/>
                  <a:ea typeface="微软雅黑" pitchFamily="34" charset="-122"/>
                </a:rPr>
                <a:t>全国联合编目平台</a:t>
              </a:r>
              <a:endParaRPr lang="zh-CN" altLang="en-US" b="0" dirty="0">
                <a:solidFill>
                  <a:srgbClr val="003E2F"/>
                </a:solidFill>
                <a:latin typeface="微软雅黑" pitchFamily="34" charset="-122"/>
                <a:ea typeface="微软雅黑" pitchFamily="34" charset="-122"/>
              </a:endParaRPr>
            </a:p>
          </p:txBody>
        </p:sp>
      </p:grpSp>
      <p:grpSp>
        <p:nvGrpSpPr>
          <p:cNvPr id="77" name="组合 95"/>
          <p:cNvGrpSpPr/>
          <p:nvPr/>
        </p:nvGrpSpPr>
        <p:grpSpPr>
          <a:xfrm>
            <a:off x="3939763" y="3580847"/>
            <a:ext cx="1318037" cy="1372153"/>
            <a:chOff x="3101563" y="1904995"/>
            <a:chExt cx="1318037" cy="1372153"/>
          </a:xfrm>
        </p:grpSpPr>
        <p:grpSp>
          <p:nvGrpSpPr>
            <p:cNvPr id="82" name="组合 580"/>
            <p:cNvGrpSpPr>
              <a:grpSpLocks/>
            </p:cNvGrpSpPr>
            <p:nvPr/>
          </p:nvGrpSpPr>
          <p:grpSpPr bwMode="auto">
            <a:xfrm>
              <a:off x="3101563" y="1904995"/>
              <a:ext cx="1318037" cy="1372153"/>
              <a:chOff x="6932626" y="5072074"/>
              <a:chExt cx="1146175" cy="1362230"/>
            </a:xfrm>
          </p:grpSpPr>
          <p:sp>
            <p:nvSpPr>
              <p:cNvPr id="99" name="Oval 70"/>
              <p:cNvSpPr>
                <a:spLocks noChangeArrowheads="1"/>
              </p:cNvSpPr>
              <p:nvPr/>
            </p:nvSpPr>
            <p:spPr bwMode="gray">
              <a:xfrm>
                <a:off x="6932626" y="5072074"/>
                <a:ext cx="1146175" cy="1154113"/>
              </a:xfrm>
              <a:prstGeom prst="ellipse">
                <a:avLst/>
              </a:prstGeom>
              <a:solidFill>
                <a:srgbClr val="EAEAEA">
                  <a:alpha val="50195"/>
                </a:srgbClr>
              </a:solidFill>
              <a:ln w="9525" algn="ctr">
                <a:noFill/>
                <a:round/>
                <a:headEnd/>
                <a:tailEnd/>
              </a:ln>
            </p:spPr>
            <p:txBody>
              <a:bodyPr wrap="none" anchor="ctr"/>
              <a:lstStyle/>
              <a:p>
                <a:endParaRPr lang="zh-CN" altLang="en-US"/>
              </a:p>
            </p:txBody>
          </p:sp>
          <p:pic>
            <p:nvPicPr>
              <p:cNvPr id="100" name="Picture 72" descr="circuler_1"/>
              <p:cNvPicPr>
                <a:picLocks noChangeAspect="1" noChangeArrowheads="1"/>
              </p:cNvPicPr>
              <p:nvPr/>
            </p:nvPicPr>
            <p:blipFill>
              <a:blip r:embed="rId4"/>
              <a:srcRect/>
              <a:stretch>
                <a:fillRect/>
              </a:stretch>
            </p:blipFill>
            <p:spPr bwMode="gray">
              <a:xfrm>
                <a:off x="6967551" y="5102237"/>
                <a:ext cx="1072543" cy="1079150"/>
              </a:xfrm>
              <a:prstGeom prst="rect">
                <a:avLst/>
              </a:prstGeom>
              <a:noFill/>
              <a:ln w="9525">
                <a:noFill/>
                <a:miter lim="800000"/>
                <a:headEnd/>
                <a:tailEnd/>
              </a:ln>
            </p:spPr>
          </p:pic>
          <p:sp>
            <p:nvSpPr>
              <p:cNvPr id="101" name="Oval 73"/>
              <p:cNvSpPr>
                <a:spLocks noChangeArrowheads="1"/>
              </p:cNvSpPr>
              <p:nvPr/>
            </p:nvSpPr>
            <p:spPr bwMode="gray">
              <a:xfrm>
                <a:off x="6967551" y="5102237"/>
                <a:ext cx="1079500" cy="1081458"/>
              </a:xfrm>
              <a:prstGeom prst="ellipse">
                <a:avLst/>
              </a:prstGeom>
              <a:solidFill>
                <a:schemeClr val="accent1">
                  <a:lumMod val="75000"/>
                </a:schemeClr>
              </a:solidFill>
              <a:ln w="9525" algn="ctr">
                <a:noFill/>
                <a:round/>
                <a:headEnd/>
                <a:tailEnd/>
              </a:ln>
            </p:spPr>
            <p:txBody>
              <a:bodyPr wrap="none" anchor="ctr"/>
              <a:lstStyle/>
              <a:p>
                <a:endParaRPr lang="zh-CN" altLang="en-US"/>
              </a:p>
            </p:txBody>
          </p:sp>
          <p:grpSp>
            <p:nvGrpSpPr>
              <p:cNvPr id="83" name="Group 75"/>
              <p:cNvGrpSpPr>
                <a:grpSpLocks/>
              </p:cNvGrpSpPr>
              <p:nvPr/>
            </p:nvGrpSpPr>
            <p:grpSpPr bwMode="auto">
              <a:xfrm rot="-3733502" flipH="1" flipV="1">
                <a:off x="7286379" y="5842854"/>
                <a:ext cx="961434" cy="221466"/>
                <a:chOff x="2514" y="1060"/>
                <a:chExt cx="908" cy="236"/>
              </a:xfrm>
            </p:grpSpPr>
            <p:grpSp>
              <p:nvGrpSpPr>
                <p:cNvPr id="94" name="Group 76"/>
                <p:cNvGrpSpPr>
                  <a:grpSpLocks/>
                </p:cNvGrpSpPr>
                <p:nvPr/>
              </p:nvGrpSpPr>
              <p:grpSpPr bwMode="auto">
                <a:xfrm>
                  <a:off x="2514" y="1060"/>
                  <a:ext cx="742" cy="186"/>
                  <a:chOff x="1565" y="2568"/>
                  <a:chExt cx="1118" cy="279"/>
                </a:xfrm>
              </p:grpSpPr>
              <p:sp>
                <p:nvSpPr>
                  <p:cNvPr id="121" name="AutoShape 77"/>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22" name="AutoShape 78"/>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23" name="AutoShape 79"/>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24" name="AutoShape 80"/>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95" name="Group 81"/>
                <p:cNvGrpSpPr>
                  <a:grpSpLocks/>
                </p:cNvGrpSpPr>
                <p:nvPr/>
              </p:nvGrpSpPr>
              <p:grpSpPr bwMode="auto">
                <a:xfrm rot="1353540">
                  <a:off x="2680" y="1110"/>
                  <a:ext cx="742" cy="186"/>
                  <a:chOff x="1565" y="2568"/>
                  <a:chExt cx="1118" cy="279"/>
                </a:xfrm>
              </p:grpSpPr>
              <p:sp>
                <p:nvSpPr>
                  <p:cNvPr id="117" name="AutoShape 82"/>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18" name="AutoShape 83"/>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19" name="AutoShape 84"/>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20" name="AutoShape 85"/>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grpSp>
            <p:nvGrpSpPr>
              <p:cNvPr id="96" name="Group 86"/>
              <p:cNvGrpSpPr>
                <a:grpSpLocks/>
              </p:cNvGrpSpPr>
              <p:nvPr/>
            </p:nvGrpSpPr>
            <p:grpSpPr bwMode="auto">
              <a:xfrm rot="-3733502" flipH="1" flipV="1">
                <a:off x="7451070" y="5853916"/>
                <a:ext cx="800416" cy="168233"/>
                <a:chOff x="2514" y="1060"/>
                <a:chExt cx="854" cy="205"/>
              </a:xfrm>
            </p:grpSpPr>
            <p:grpSp>
              <p:nvGrpSpPr>
                <p:cNvPr id="97" name="Group 87"/>
                <p:cNvGrpSpPr>
                  <a:grpSpLocks/>
                </p:cNvGrpSpPr>
                <p:nvPr/>
              </p:nvGrpSpPr>
              <p:grpSpPr bwMode="auto">
                <a:xfrm>
                  <a:off x="2514" y="1060"/>
                  <a:ext cx="742" cy="186"/>
                  <a:chOff x="1565" y="2568"/>
                  <a:chExt cx="1118" cy="279"/>
                </a:xfrm>
              </p:grpSpPr>
              <p:sp>
                <p:nvSpPr>
                  <p:cNvPr id="111" name="AutoShape 8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12" name="AutoShape 8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13" name="AutoShape 9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14" name="AutoShape 9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102" name="Group 92"/>
                <p:cNvGrpSpPr>
                  <a:grpSpLocks/>
                </p:cNvGrpSpPr>
                <p:nvPr/>
              </p:nvGrpSpPr>
              <p:grpSpPr bwMode="auto">
                <a:xfrm rot="1353540">
                  <a:off x="2686" y="1099"/>
                  <a:ext cx="682" cy="166"/>
                  <a:chOff x="1565" y="2568"/>
                  <a:chExt cx="1028" cy="249"/>
                </a:xfrm>
              </p:grpSpPr>
              <p:sp>
                <p:nvSpPr>
                  <p:cNvPr id="107" name="AutoShape 9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08" name="AutoShape 9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09" name="AutoShape 9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grpSp>
        <p:sp>
          <p:nvSpPr>
            <p:cNvPr id="98" name="TextBox 40"/>
            <p:cNvSpPr txBox="1">
              <a:spLocks noChangeArrowheads="1"/>
            </p:cNvSpPr>
            <p:nvPr/>
          </p:nvSpPr>
          <p:spPr bwMode="auto">
            <a:xfrm>
              <a:off x="3330163" y="2111514"/>
              <a:ext cx="1044163" cy="707886"/>
            </a:xfrm>
            <a:prstGeom prst="rect">
              <a:avLst/>
            </a:prstGeom>
            <a:noFill/>
            <a:ln w="9525">
              <a:noFill/>
              <a:miter lim="800000"/>
              <a:headEnd/>
              <a:tailEnd/>
            </a:ln>
          </p:spPr>
          <p:txBody>
            <a:bodyPr wrap="square">
              <a:spAutoFit/>
            </a:bodyPr>
            <a:lstStyle/>
            <a:p>
              <a:r>
                <a:rPr lang="zh-CN" altLang="en-US" sz="2000" b="0" dirty="0" smtClean="0">
                  <a:solidFill>
                    <a:srgbClr val="003E2F"/>
                  </a:solidFill>
                  <a:latin typeface="微软雅黑" pitchFamily="34" charset="-122"/>
                  <a:ea typeface="微软雅黑" pitchFamily="34" charset="-122"/>
                </a:rPr>
                <a:t>各系统联通</a:t>
              </a:r>
              <a:endParaRPr lang="zh-CN" altLang="en-US" sz="2000" b="0" dirty="0">
                <a:solidFill>
                  <a:srgbClr val="003E2F"/>
                </a:solidFill>
                <a:latin typeface="微软雅黑" pitchFamily="34" charset="-122"/>
                <a:ea typeface="微软雅黑" pitchFamily="34" charset="-122"/>
              </a:endParaRPr>
            </a:p>
          </p:txBody>
        </p:sp>
      </p:grpSp>
      <p:grpSp>
        <p:nvGrpSpPr>
          <p:cNvPr id="103" name="组合 124"/>
          <p:cNvGrpSpPr/>
          <p:nvPr/>
        </p:nvGrpSpPr>
        <p:grpSpPr>
          <a:xfrm>
            <a:off x="685800" y="4800597"/>
            <a:ext cx="1348963" cy="1366682"/>
            <a:chOff x="3101563" y="1904992"/>
            <a:chExt cx="1348963" cy="1366682"/>
          </a:xfrm>
        </p:grpSpPr>
        <p:grpSp>
          <p:nvGrpSpPr>
            <p:cNvPr id="104" name="组合 580"/>
            <p:cNvGrpSpPr>
              <a:grpSpLocks/>
            </p:cNvGrpSpPr>
            <p:nvPr/>
          </p:nvGrpSpPr>
          <p:grpSpPr bwMode="auto">
            <a:xfrm>
              <a:off x="3101563" y="1904992"/>
              <a:ext cx="1318037" cy="1366682"/>
              <a:chOff x="6932626" y="5072074"/>
              <a:chExt cx="1146175" cy="1356799"/>
            </a:xfrm>
          </p:grpSpPr>
          <p:sp>
            <p:nvSpPr>
              <p:cNvPr id="128" name="Oval 70"/>
              <p:cNvSpPr>
                <a:spLocks noChangeArrowheads="1"/>
              </p:cNvSpPr>
              <p:nvPr/>
            </p:nvSpPr>
            <p:spPr bwMode="gray">
              <a:xfrm>
                <a:off x="6932626" y="5072074"/>
                <a:ext cx="1146175" cy="1154113"/>
              </a:xfrm>
              <a:prstGeom prst="ellipse">
                <a:avLst/>
              </a:prstGeom>
              <a:solidFill>
                <a:srgbClr val="EAEAEA">
                  <a:alpha val="50195"/>
                </a:srgbClr>
              </a:solidFill>
              <a:ln w="9525" algn="ctr">
                <a:noFill/>
                <a:round/>
                <a:headEnd/>
                <a:tailEnd/>
              </a:ln>
            </p:spPr>
            <p:txBody>
              <a:bodyPr wrap="none" anchor="ctr"/>
              <a:lstStyle/>
              <a:p>
                <a:endParaRPr lang="zh-CN" altLang="en-US"/>
              </a:p>
            </p:txBody>
          </p:sp>
          <p:pic>
            <p:nvPicPr>
              <p:cNvPr id="129" name="Picture 72" descr="circuler_1"/>
              <p:cNvPicPr>
                <a:picLocks noChangeAspect="1" noChangeArrowheads="1"/>
              </p:cNvPicPr>
              <p:nvPr/>
            </p:nvPicPr>
            <p:blipFill>
              <a:blip r:embed="rId4"/>
              <a:srcRect/>
              <a:stretch>
                <a:fillRect/>
              </a:stretch>
            </p:blipFill>
            <p:spPr bwMode="gray">
              <a:xfrm>
                <a:off x="6967551" y="5102237"/>
                <a:ext cx="1072543" cy="1079150"/>
              </a:xfrm>
              <a:prstGeom prst="rect">
                <a:avLst/>
              </a:prstGeom>
              <a:noFill/>
              <a:ln w="9525">
                <a:noFill/>
                <a:miter lim="800000"/>
                <a:headEnd/>
                <a:tailEnd/>
              </a:ln>
            </p:spPr>
          </p:pic>
          <p:sp>
            <p:nvSpPr>
              <p:cNvPr id="130" name="Oval 73"/>
              <p:cNvSpPr>
                <a:spLocks noChangeArrowheads="1"/>
              </p:cNvSpPr>
              <p:nvPr/>
            </p:nvSpPr>
            <p:spPr bwMode="gray">
              <a:xfrm>
                <a:off x="6967551" y="5102237"/>
                <a:ext cx="1079500" cy="1081458"/>
              </a:xfrm>
              <a:prstGeom prst="ellipse">
                <a:avLst/>
              </a:prstGeom>
              <a:solidFill>
                <a:schemeClr val="accent6">
                  <a:lumMod val="40000"/>
                  <a:lumOff val="60000"/>
                </a:schemeClr>
              </a:solidFill>
              <a:ln w="9525" algn="ctr">
                <a:noFill/>
                <a:round/>
                <a:headEnd/>
                <a:tailEnd/>
              </a:ln>
            </p:spPr>
            <p:txBody>
              <a:bodyPr wrap="none" anchor="ctr"/>
              <a:lstStyle/>
              <a:p>
                <a:endParaRPr lang="zh-CN" altLang="en-US"/>
              </a:p>
            </p:txBody>
          </p:sp>
          <p:pic>
            <p:nvPicPr>
              <p:cNvPr id="131" name="Picture 74" descr="light_shadow1"/>
              <p:cNvPicPr>
                <a:picLocks noChangeAspect="1" noChangeArrowheads="1"/>
              </p:cNvPicPr>
              <p:nvPr/>
            </p:nvPicPr>
            <p:blipFill>
              <a:blip r:embed="rId5"/>
              <a:srcRect t="14285"/>
              <a:stretch>
                <a:fillRect/>
              </a:stretch>
            </p:blipFill>
            <p:spPr bwMode="gray">
              <a:xfrm>
                <a:off x="6977987" y="5147250"/>
                <a:ext cx="790783" cy="675190"/>
              </a:xfrm>
              <a:prstGeom prst="rect">
                <a:avLst/>
              </a:prstGeom>
              <a:noFill/>
              <a:ln w="9525">
                <a:noFill/>
                <a:miter lim="800000"/>
                <a:headEnd/>
                <a:tailEnd/>
              </a:ln>
            </p:spPr>
          </p:pic>
          <p:grpSp>
            <p:nvGrpSpPr>
              <p:cNvPr id="105" name="Group 75"/>
              <p:cNvGrpSpPr>
                <a:grpSpLocks/>
              </p:cNvGrpSpPr>
              <p:nvPr/>
            </p:nvGrpSpPr>
            <p:grpSpPr bwMode="auto">
              <a:xfrm rot="-3733502" flipH="1" flipV="1">
                <a:off x="7311543" y="5884542"/>
                <a:ext cx="867196" cy="221466"/>
                <a:chOff x="2603" y="1060"/>
                <a:chExt cx="819" cy="236"/>
              </a:xfrm>
            </p:grpSpPr>
            <p:grpSp>
              <p:nvGrpSpPr>
                <p:cNvPr id="106" name="Group 76"/>
                <p:cNvGrpSpPr>
                  <a:grpSpLocks/>
                </p:cNvGrpSpPr>
                <p:nvPr/>
              </p:nvGrpSpPr>
              <p:grpSpPr bwMode="auto">
                <a:xfrm>
                  <a:off x="2603" y="1060"/>
                  <a:ext cx="652" cy="186"/>
                  <a:chOff x="1701" y="2568"/>
                  <a:chExt cx="982" cy="279"/>
                </a:xfrm>
              </p:grpSpPr>
              <p:sp>
                <p:nvSpPr>
                  <p:cNvPr id="151" name="AutoShape 78"/>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52" name="AutoShape 79"/>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53" name="AutoShape 80"/>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110" name="Group 81"/>
                <p:cNvGrpSpPr>
                  <a:grpSpLocks/>
                </p:cNvGrpSpPr>
                <p:nvPr/>
              </p:nvGrpSpPr>
              <p:grpSpPr bwMode="auto">
                <a:xfrm rot="1353540">
                  <a:off x="2680" y="1110"/>
                  <a:ext cx="742" cy="186"/>
                  <a:chOff x="1565" y="2568"/>
                  <a:chExt cx="1118" cy="279"/>
                </a:xfrm>
              </p:grpSpPr>
              <p:sp>
                <p:nvSpPr>
                  <p:cNvPr id="146" name="AutoShape 82"/>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47" name="AutoShape 83"/>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48" name="AutoShape 84"/>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49" name="AutoShape 85"/>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grpSp>
            <p:nvGrpSpPr>
              <p:cNvPr id="115" name="Group 86"/>
              <p:cNvGrpSpPr>
                <a:grpSpLocks/>
              </p:cNvGrpSpPr>
              <p:nvPr/>
            </p:nvGrpSpPr>
            <p:grpSpPr bwMode="auto">
              <a:xfrm rot="-3733502" flipH="1" flipV="1">
                <a:off x="7402216" y="5856832"/>
                <a:ext cx="852903" cy="193673"/>
                <a:chOff x="2512" y="1060"/>
                <a:chExt cx="910" cy="236"/>
              </a:xfrm>
            </p:grpSpPr>
            <p:grpSp>
              <p:nvGrpSpPr>
                <p:cNvPr id="116" name="Group 87"/>
                <p:cNvGrpSpPr>
                  <a:grpSpLocks/>
                </p:cNvGrpSpPr>
                <p:nvPr/>
              </p:nvGrpSpPr>
              <p:grpSpPr bwMode="auto">
                <a:xfrm>
                  <a:off x="2512" y="1060"/>
                  <a:ext cx="742" cy="186"/>
                  <a:chOff x="1565" y="2568"/>
                  <a:chExt cx="1118" cy="279"/>
                </a:xfrm>
              </p:grpSpPr>
              <p:sp>
                <p:nvSpPr>
                  <p:cNvPr id="140" name="AutoShape 8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41" name="AutoShape 8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42" name="AutoShape 9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43" name="AutoShape 9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125" name="Group 92"/>
                <p:cNvGrpSpPr>
                  <a:grpSpLocks/>
                </p:cNvGrpSpPr>
                <p:nvPr/>
              </p:nvGrpSpPr>
              <p:grpSpPr bwMode="auto">
                <a:xfrm rot="1353540">
                  <a:off x="2680" y="1110"/>
                  <a:ext cx="742" cy="186"/>
                  <a:chOff x="1565" y="2568"/>
                  <a:chExt cx="1118" cy="279"/>
                </a:xfrm>
              </p:grpSpPr>
              <p:sp>
                <p:nvSpPr>
                  <p:cNvPr id="136" name="AutoShape 9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37" name="AutoShape 9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38" name="AutoShape 9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139" name="AutoShape 96"/>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grpSp>
        <p:sp>
          <p:nvSpPr>
            <p:cNvPr id="127" name="TextBox 40"/>
            <p:cNvSpPr txBox="1">
              <a:spLocks noChangeArrowheads="1"/>
            </p:cNvSpPr>
            <p:nvPr/>
          </p:nvSpPr>
          <p:spPr bwMode="auto">
            <a:xfrm>
              <a:off x="3406363" y="2111513"/>
              <a:ext cx="1044163" cy="707886"/>
            </a:xfrm>
            <a:prstGeom prst="rect">
              <a:avLst/>
            </a:prstGeom>
            <a:noFill/>
            <a:ln w="9525">
              <a:noFill/>
              <a:miter lim="800000"/>
              <a:headEnd/>
              <a:tailEnd/>
            </a:ln>
          </p:spPr>
          <p:txBody>
            <a:bodyPr wrap="square">
              <a:spAutoFit/>
            </a:bodyPr>
            <a:lstStyle/>
            <a:p>
              <a:r>
                <a:rPr lang="zh-CN" altLang="en-US" sz="2000" b="0" dirty="0" smtClean="0">
                  <a:solidFill>
                    <a:srgbClr val="003E2F"/>
                  </a:solidFill>
                  <a:latin typeface="微软雅黑" pitchFamily="34" charset="-122"/>
                  <a:ea typeface="微软雅黑" pitchFamily="34" charset="-122"/>
                </a:rPr>
                <a:t>协同</a:t>
              </a:r>
              <a:endParaRPr lang="en-US" altLang="zh-CN" sz="2000" b="0" dirty="0" smtClean="0">
                <a:solidFill>
                  <a:srgbClr val="003E2F"/>
                </a:solidFill>
                <a:latin typeface="微软雅黑" pitchFamily="34" charset="-122"/>
                <a:ea typeface="微软雅黑" pitchFamily="34" charset="-122"/>
              </a:endParaRPr>
            </a:p>
            <a:p>
              <a:r>
                <a:rPr lang="zh-CN" altLang="en-US" sz="2000" b="0" dirty="0" smtClean="0">
                  <a:solidFill>
                    <a:srgbClr val="003E2F"/>
                  </a:solidFill>
                  <a:latin typeface="微软雅黑" pitchFamily="34" charset="-122"/>
                  <a:ea typeface="微软雅黑" pitchFamily="34" charset="-122"/>
                </a:rPr>
                <a:t>服务</a:t>
              </a:r>
              <a:endParaRPr lang="zh-CN" altLang="en-US" sz="2000" b="0" dirty="0">
                <a:solidFill>
                  <a:srgbClr val="003E2F"/>
                </a:solidFill>
                <a:latin typeface="微软雅黑" pitchFamily="34" charset="-122"/>
                <a:ea typeface="微软雅黑" pitchFamily="34" charset="-122"/>
              </a:endParaRPr>
            </a:p>
          </p:txBody>
        </p:sp>
      </p:grpSp>
      <p:sp>
        <p:nvSpPr>
          <p:cNvPr id="154" name="Line 28"/>
          <p:cNvSpPr>
            <a:spLocks noChangeShapeType="1"/>
          </p:cNvSpPr>
          <p:nvPr/>
        </p:nvSpPr>
        <p:spPr bwMode="auto">
          <a:xfrm rot="16200000">
            <a:off x="6835140" y="1775461"/>
            <a:ext cx="45719" cy="2590798"/>
          </a:xfrm>
          <a:prstGeom prst="line">
            <a:avLst/>
          </a:prstGeom>
          <a:noFill/>
          <a:ln w="12700">
            <a:solidFill>
              <a:srgbClr val="808000"/>
            </a:solidFill>
            <a:prstDash val="dash"/>
            <a:round/>
            <a:headEnd/>
            <a:tailEnd/>
          </a:ln>
        </p:spPr>
        <p:txBody>
          <a:bodyPr wrap="none" anchor="ctr"/>
          <a:lstStyle/>
          <a:p>
            <a:endParaRPr lang="zh-CN" altLang="en-US"/>
          </a:p>
        </p:txBody>
      </p:sp>
      <p:sp>
        <p:nvSpPr>
          <p:cNvPr id="155" name="Line 28"/>
          <p:cNvSpPr>
            <a:spLocks noChangeShapeType="1"/>
          </p:cNvSpPr>
          <p:nvPr/>
        </p:nvSpPr>
        <p:spPr bwMode="auto">
          <a:xfrm rot="16200000" flipV="1">
            <a:off x="4158297" y="3766504"/>
            <a:ext cx="2854326" cy="45719"/>
          </a:xfrm>
          <a:prstGeom prst="line">
            <a:avLst/>
          </a:prstGeom>
          <a:noFill/>
          <a:ln w="12700">
            <a:solidFill>
              <a:srgbClr val="808000"/>
            </a:solidFill>
            <a:prstDash val="dash"/>
            <a:round/>
            <a:headEnd/>
            <a:tailEnd/>
          </a:ln>
        </p:spPr>
        <p:txBody>
          <a:bodyPr wrap="none" anchor="ctr"/>
          <a:lstStyle/>
          <a:p>
            <a:endParaRPr lang="zh-CN" altLang="en-US"/>
          </a:p>
        </p:txBody>
      </p:sp>
      <p:sp>
        <p:nvSpPr>
          <p:cNvPr id="156" name="TextBox 155"/>
          <p:cNvSpPr txBox="1"/>
          <p:nvPr/>
        </p:nvSpPr>
        <p:spPr>
          <a:xfrm>
            <a:off x="5715000" y="3505200"/>
            <a:ext cx="2667000" cy="1569660"/>
          </a:xfrm>
          <a:prstGeom prst="rect">
            <a:avLst/>
          </a:prstGeom>
          <a:noFill/>
        </p:spPr>
        <p:txBody>
          <a:bodyPr wrap="square" rtlCol="0">
            <a:spAutoFit/>
          </a:bodyPr>
          <a:lstStyle/>
          <a:p>
            <a:r>
              <a:rPr lang="zh-CN" altLang="en-US" sz="2400" b="1" dirty="0" smtClean="0">
                <a:latin typeface="幼圆" pitchFamily="49" charset="-122"/>
                <a:ea typeface="幼圆" pitchFamily="49" charset="-122"/>
              </a:rPr>
              <a:t>借助全国图书馆联合编目平台，打造全国图书馆文献资源调度中心。</a:t>
            </a:r>
          </a:p>
        </p:txBody>
      </p:sp>
      <p:sp>
        <p:nvSpPr>
          <p:cNvPr id="157" name="Line 5"/>
          <p:cNvSpPr>
            <a:spLocks noChangeShapeType="1"/>
          </p:cNvSpPr>
          <p:nvPr/>
        </p:nvSpPr>
        <p:spPr bwMode="gray">
          <a:xfrm flipH="1">
            <a:off x="3200399" y="2971800"/>
            <a:ext cx="381000" cy="609600"/>
          </a:xfrm>
          <a:prstGeom prst="line">
            <a:avLst/>
          </a:prstGeom>
          <a:noFill/>
          <a:ln w="19050">
            <a:solidFill>
              <a:srgbClr val="FFBD5B"/>
            </a:solidFill>
            <a:round/>
            <a:headEnd type="triangle" w="med" len="med"/>
            <a:tailEnd type="triangle" w="med" len="med"/>
          </a:ln>
        </p:spPr>
        <p:txBody>
          <a:bodyPr wrap="none" anchor="ctr"/>
          <a:lstStyle/>
          <a:p>
            <a:endParaRPr lang="zh-CN" altLang="en-US"/>
          </a:p>
        </p:txBody>
      </p:sp>
      <p:sp>
        <p:nvSpPr>
          <p:cNvPr id="158" name="Line 5"/>
          <p:cNvSpPr>
            <a:spLocks noChangeShapeType="1"/>
          </p:cNvSpPr>
          <p:nvPr/>
        </p:nvSpPr>
        <p:spPr bwMode="gray">
          <a:xfrm flipV="1">
            <a:off x="1828800" y="4724400"/>
            <a:ext cx="457200" cy="228600"/>
          </a:xfrm>
          <a:prstGeom prst="line">
            <a:avLst/>
          </a:prstGeom>
          <a:noFill/>
          <a:ln w="19050">
            <a:solidFill>
              <a:srgbClr val="FFBD5B"/>
            </a:solidFill>
            <a:round/>
            <a:headEnd type="triangle" w="med" len="med"/>
            <a:tailEnd type="triangle" w="med" len="med"/>
          </a:ln>
        </p:spPr>
        <p:txBody>
          <a:bodyPr wrap="none" anchor="ctr"/>
          <a:lstStyle/>
          <a:p>
            <a:endParaRPr lang="zh-CN" altLang="en-US"/>
          </a:p>
        </p:txBody>
      </p:sp>
      <p:sp>
        <p:nvSpPr>
          <p:cNvPr id="159" name="Line 5"/>
          <p:cNvSpPr>
            <a:spLocks noChangeShapeType="1"/>
          </p:cNvSpPr>
          <p:nvPr/>
        </p:nvSpPr>
        <p:spPr bwMode="gray">
          <a:xfrm flipV="1">
            <a:off x="3581400" y="4343400"/>
            <a:ext cx="381000" cy="76200"/>
          </a:xfrm>
          <a:prstGeom prst="line">
            <a:avLst/>
          </a:prstGeom>
          <a:noFill/>
          <a:ln w="19050">
            <a:solidFill>
              <a:srgbClr val="FFBD5B"/>
            </a:solidFill>
            <a:round/>
            <a:headEnd type="triangle" w="med" len="med"/>
            <a:tailEnd type="triangle" w="med" len="med"/>
          </a:ln>
        </p:spPr>
        <p:txBody>
          <a:bodyPr wrap="none" anchor="ctr"/>
          <a:lstStyle/>
          <a:p>
            <a:endParaRPr lang="zh-CN" alt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209800" y="2590800"/>
            <a:ext cx="3429000" cy="2438400"/>
            <a:chOff x="1981200" y="4038600"/>
            <a:chExt cx="3429000" cy="2438400"/>
          </a:xfrm>
        </p:grpSpPr>
        <p:sp>
          <p:nvSpPr>
            <p:cNvPr id="10" name="左箭头 9"/>
            <p:cNvSpPr/>
            <p:nvPr/>
          </p:nvSpPr>
          <p:spPr>
            <a:xfrm>
              <a:off x="1981200" y="4038600"/>
              <a:ext cx="3429000" cy="2438400"/>
            </a:xfrm>
            <a:prstGeom prst="leftArrow">
              <a:avLst/>
            </a:prstGeom>
            <a:solidFill>
              <a:schemeClr val="bg1">
                <a:lumMod val="85000"/>
              </a:schemeClr>
            </a:solidFill>
            <a:ln>
              <a:noFill/>
            </a:ln>
            <a:effectLst>
              <a:outerShdw blurRad="50800" dist="38100" dir="8100000" algn="tr" rotWithShape="0">
                <a:prstClr val="black">
                  <a:alpha val="40000"/>
                </a:prstClr>
              </a:outerShdw>
              <a:softEdge rad="31750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438400" y="4953000"/>
              <a:ext cx="2286000" cy="707886"/>
            </a:xfrm>
            <a:prstGeom prst="rect">
              <a:avLst/>
            </a:prstGeom>
            <a:noFill/>
          </p:spPr>
          <p:txBody>
            <a:bodyPr wrap="square" rtlCol="0">
              <a:spAutoFit/>
            </a:bodyPr>
            <a:lstStyle/>
            <a:p>
              <a:r>
                <a:rPr lang="zh-CN" altLang="en-US" sz="4000" dirty="0" smtClean="0">
                  <a:latin typeface="华文隶书" pitchFamily="2" charset="-122"/>
                  <a:ea typeface="华文隶书" pitchFamily="2" charset="-122"/>
                </a:rPr>
                <a:t>一站式</a:t>
              </a:r>
              <a:endParaRPr lang="zh-CN" altLang="en-US" sz="4000" dirty="0">
                <a:latin typeface="华文隶书" pitchFamily="2" charset="-122"/>
                <a:ea typeface="华文隶书" pitchFamily="2" charset="-122"/>
              </a:endParaRPr>
            </a:p>
          </p:txBody>
        </p:sp>
      </p:grpSp>
      <p:graphicFrame>
        <p:nvGraphicFramePr>
          <p:cNvPr id="6" name="内容占位符 5"/>
          <p:cNvGraphicFramePr>
            <a:graphicFrameLocks noGrp="1"/>
          </p:cNvGraphicFramePr>
          <p:nvPr>
            <p:ph idx="1"/>
          </p:nvPr>
        </p:nvGraphicFramePr>
        <p:xfrm>
          <a:off x="2438400" y="15240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2" descr="C:\Documents and Settings\Administrator\桌面\6-21\新建文件夹\未标题-3.png"/>
          <p:cNvPicPr>
            <a:picLocks noChangeAspect="1" noChangeArrowheads="1"/>
          </p:cNvPicPr>
          <p:nvPr/>
        </p:nvPicPr>
        <p:blipFill>
          <a:blip r:embed="rId7" cstate="print"/>
          <a:srcRect/>
          <a:stretch>
            <a:fillRect/>
          </a:stretch>
        </p:blipFill>
        <p:spPr bwMode="auto">
          <a:xfrm>
            <a:off x="1371600" y="3048000"/>
            <a:ext cx="1268153" cy="1928410"/>
          </a:xfrm>
          <a:prstGeom prst="rect">
            <a:avLst/>
          </a:prstGeom>
          <a:noFill/>
        </p:spPr>
      </p:pic>
      <p:sp>
        <p:nvSpPr>
          <p:cNvPr id="8" name="标题 1"/>
          <p:cNvSpPr>
            <a:spLocks noGrp="1"/>
          </p:cNvSpPr>
          <p:nvPr>
            <p:ph type="title"/>
          </p:nvPr>
        </p:nvSpPr>
        <p:spPr/>
        <p:txBody>
          <a:bodyPr/>
          <a:lstStyle/>
          <a:p>
            <a:r>
              <a:rPr lang="zh-CN" altLang="en-US" b="1" dirty="0" smtClean="0">
                <a:solidFill>
                  <a:schemeClr val="bg1"/>
                </a:solidFill>
              </a:rPr>
              <a:t>馆际互借与文献传递服务</a:t>
            </a:r>
            <a:endParaRPr lang="zh-CN" altLang="en-US" b="1" dirty="0">
              <a:solidFill>
                <a:schemeClr val="bg1"/>
              </a:solidFill>
            </a:endParaRPr>
          </a:p>
        </p:txBody>
      </p:sp>
      <p:pic>
        <p:nvPicPr>
          <p:cNvPr id="1026" name="Picture 2" descr="http://techdoc.fd.zol-img.com.cn/g3/M02/0E/0A/Cg-4WFKTUQaIE7_fAADPReGlBeAAANjSgLpsakAAM9d806.png"/>
          <p:cNvPicPr>
            <a:picLocks noChangeAspect="1" noChangeArrowheads="1"/>
          </p:cNvPicPr>
          <p:nvPr/>
        </p:nvPicPr>
        <p:blipFill>
          <a:blip r:embed="rId8" cstate="print"/>
          <a:srcRect/>
          <a:stretch>
            <a:fillRect/>
          </a:stretch>
        </p:blipFill>
        <p:spPr bwMode="auto">
          <a:xfrm>
            <a:off x="2209800" y="3124200"/>
            <a:ext cx="685800" cy="685800"/>
          </a:xfrm>
          <a:prstGeom prst="rect">
            <a:avLst/>
          </a:prstGeom>
          <a:noFill/>
        </p:spPr>
      </p:pic>
      <p:sp>
        <p:nvSpPr>
          <p:cNvPr id="11" name="TextBox 10"/>
          <p:cNvSpPr txBox="1"/>
          <p:nvPr/>
        </p:nvSpPr>
        <p:spPr>
          <a:xfrm>
            <a:off x="4419600" y="3562290"/>
            <a:ext cx="1600200" cy="400110"/>
          </a:xfrm>
          <a:prstGeom prst="rect">
            <a:avLst/>
          </a:prstGeom>
          <a:noFill/>
        </p:spPr>
        <p:txBody>
          <a:bodyPr wrap="square" rtlCol="0">
            <a:spAutoFit/>
          </a:bodyPr>
          <a:lstStyle/>
          <a:p>
            <a:r>
              <a:rPr lang="zh-CN" altLang="en-US" sz="2000" dirty="0" smtClean="0">
                <a:solidFill>
                  <a:srgbClr val="C00000"/>
                </a:solidFill>
                <a:latin typeface="微软雅黑" pitchFamily="34" charset="-122"/>
                <a:ea typeface="微软雅黑" pitchFamily="34" charset="-122"/>
              </a:rPr>
              <a:t>一馆之藏</a:t>
            </a:r>
            <a:endParaRPr lang="zh-CN" altLang="en-US" sz="2000" dirty="0">
              <a:solidFill>
                <a:srgbClr val="C00000"/>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6"/>
          <p:cNvGrpSpPr>
            <a:grpSpLocks/>
          </p:cNvGrpSpPr>
          <p:nvPr/>
        </p:nvGrpSpPr>
        <p:grpSpPr bwMode="auto">
          <a:xfrm>
            <a:off x="1905000" y="1676400"/>
            <a:ext cx="4724400" cy="685800"/>
            <a:chOff x="1296" y="1824"/>
            <a:chExt cx="2976" cy="432"/>
          </a:xfrm>
        </p:grpSpPr>
        <p:sp>
          <p:nvSpPr>
            <p:cNvPr id="64" name="AutoShape 47"/>
            <p:cNvSpPr>
              <a:spLocks noChangeArrowheads="1"/>
            </p:cNvSpPr>
            <p:nvPr/>
          </p:nvSpPr>
          <p:spPr bwMode="gray">
            <a:xfrm>
              <a:off x="1536" y="1899"/>
              <a:ext cx="2736" cy="288"/>
            </a:xfrm>
            <a:prstGeom prst="roundRect">
              <a:avLst>
                <a:gd name="adj" fmla="val 16667"/>
              </a:avLst>
            </a:prstGeom>
            <a:gradFill rotWithShape="1">
              <a:gsLst>
                <a:gs pos="0">
                  <a:schemeClr val="accent2">
                    <a:gamma/>
                    <a:tint val="21176"/>
                    <a:invGamma/>
                  </a:schemeClr>
                </a:gs>
                <a:gs pos="100000">
                  <a:schemeClr val="accent2"/>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65" name="AutoShape 48"/>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9248" name="Text Box 49"/>
            <p:cNvSpPr txBox="1">
              <a:spLocks noChangeArrowheads="1"/>
            </p:cNvSpPr>
            <p:nvPr/>
          </p:nvSpPr>
          <p:spPr bwMode="gray">
            <a:xfrm>
              <a:off x="1680" y="1934"/>
              <a:ext cx="2160" cy="233"/>
            </a:xfrm>
            <a:prstGeom prst="rect">
              <a:avLst/>
            </a:prstGeom>
            <a:noFill/>
            <a:ln w="9525" algn="ctr">
              <a:noFill/>
              <a:miter lim="800000"/>
              <a:headEnd/>
              <a:tailEnd/>
            </a:ln>
          </p:spPr>
          <p:txBody>
            <a:bodyPr>
              <a:spAutoFit/>
            </a:bodyPr>
            <a:lstStyle/>
            <a:p>
              <a:pPr algn="ctr" eaLnBrk="0" hangingPunct="0"/>
              <a:r>
                <a:rPr lang="zh-CN" altLang="en-US" b="1" dirty="0" smtClean="0">
                  <a:latin typeface="黑体" pitchFamily="2" charset="-122"/>
                  <a:ea typeface="黑体" pitchFamily="2" charset="-122"/>
                </a:rPr>
                <a:t>读者统一认证功能</a:t>
              </a:r>
              <a:endParaRPr lang="en-US" altLang="zh-CN" b="1" dirty="0">
                <a:solidFill>
                  <a:srgbClr val="000000"/>
                </a:solidFill>
                <a:latin typeface="黑体" pitchFamily="2" charset="-122"/>
                <a:ea typeface="黑体" pitchFamily="2" charset="-122"/>
              </a:endParaRPr>
            </a:p>
          </p:txBody>
        </p:sp>
        <p:sp>
          <p:nvSpPr>
            <p:cNvPr id="9249" name="Text Box 50"/>
            <p:cNvSpPr txBox="1">
              <a:spLocks noChangeArrowheads="1"/>
            </p:cNvSpPr>
            <p:nvPr/>
          </p:nvSpPr>
          <p:spPr bwMode="gray">
            <a:xfrm>
              <a:off x="1393" y="1886"/>
              <a:ext cx="223" cy="288"/>
            </a:xfrm>
            <a:prstGeom prst="rect">
              <a:avLst/>
            </a:prstGeom>
            <a:noFill/>
            <a:ln w="9525" algn="ctr">
              <a:noFill/>
              <a:miter lim="800000"/>
              <a:headEnd/>
              <a:tailEnd/>
            </a:ln>
          </p:spPr>
          <p:txBody>
            <a:bodyPr wrap="none">
              <a:spAutoFit/>
            </a:bodyPr>
            <a:lstStyle/>
            <a:p>
              <a:pPr algn="ctr" eaLnBrk="0" hangingPunct="0"/>
              <a:r>
                <a:rPr lang="en-US" altLang="zh-CN" sz="2400">
                  <a:solidFill>
                    <a:schemeClr val="bg1"/>
                  </a:solidFill>
                </a:rPr>
                <a:t>1</a:t>
              </a:r>
            </a:p>
          </p:txBody>
        </p:sp>
      </p:grpSp>
      <p:grpSp>
        <p:nvGrpSpPr>
          <p:cNvPr id="3" name="Group 51"/>
          <p:cNvGrpSpPr>
            <a:grpSpLocks/>
          </p:cNvGrpSpPr>
          <p:nvPr/>
        </p:nvGrpSpPr>
        <p:grpSpPr bwMode="auto">
          <a:xfrm>
            <a:off x="1905000" y="2514600"/>
            <a:ext cx="4724400" cy="685800"/>
            <a:chOff x="1296" y="1824"/>
            <a:chExt cx="2976" cy="432"/>
          </a:xfrm>
        </p:grpSpPr>
        <p:sp>
          <p:nvSpPr>
            <p:cNvPr id="69" name="AutoShape 52"/>
            <p:cNvSpPr>
              <a:spLocks noChangeArrowheads="1"/>
            </p:cNvSpPr>
            <p:nvPr/>
          </p:nvSpPr>
          <p:spPr bwMode="gray">
            <a:xfrm>
              <a:off x="1536" y="1899"/>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70" name="AutoShape 53"/>
            <p:cNvSpPr>
              <a:spLocks noChangeArrowheads="1"/>
            </p:cNvSpPr>
            <p:nvPr/>
          </p:nvSpPr>
          <p:spPr bwMode="gray">
            <a:xfrm>
              <a:off x="1296" y="1824"/>
              <a:ext cx="432" cy="432"/>
            </a:xfrm>
            <a:prstGeom prst="diamond">
              <a:avLst/>
            </a:prstGeom>
            <a:solidFill>
              <a:schemeClr val="accent1"/>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9244" name="Text Box 54"/>
            <p:cNvSpPr txBox="1">
              <a:spLocks noChangeArrowheads="1"/>
            </p:cNvSpPr>
            <p:nvPr/>
          </p:nvSpPr>
          <p:spPr bwMode="gray">
            <a:xfrm>
              <a:off x="1872" y="1934"/>
              <a:ext cx="2160" cy="233"/>
            </a:xfrm>
            <a:prstGeom prst="rect">
              <a:avLst/>
            </a:prstGeom>
            <a:noFill/>
            <a:ln w="9525" algn="ctr">
              <a:noFill/>
              <a:miter lim="800000"/>
              <a:headEnd/>
              <a:tailEnd/>
            </a:ln>
          </p:spPr>
          <p:txBody>
            <a:bodyPr>
              <a:spAutoFit/>
            </a:bodyPr>
            <a:lstStyle/>
            <a:p>
              <a:pPr algn="ctr" eaLnBrk="0" hangingPunct="0"/>
              <a:r>
                <a:rPr lang="zh-CN" altLang="en-US" b="1" dirty="0" smtClean="0">
                  <a:latin typeface="黑体" pitchFamily="2" charset="-122"/>
                  <a:ea typeface="黑体" pitchFamily="2" charset="-122"/>
                </a:rPr>
                <a:t>资源检索和提交申请一体化功能</a:t>
              </a:r>
              <a:endParaRPr lang="en-US" altLang="zh-CN" b="1" dirty="0" smtClean="0">
                <a:solidFill>
                  <a:srgbClr val="000000"/>
                </a:solidFill>
                <a:latin typeface="黑体" pitchFamily="2" charset="-122"/>
                <a:ea typeface="黑体" pitchFamily="2" charset="-122"/>
              </a:endParaRPr>
            </a:p>
          </p:txBody>
        </p:sp>
        <p:sp>
          <p:nvSpPr>
            <p:cNvPr id="9245" name="Text Box 55"/>
            <p:cNvSpPr txBox="1">
              <a:spLocks noChangeArrowheads="1"/>
            </p:cNvSpPr>
            <p:nvPr/>
          </p:nvSpPr>
          <p:spPr bwMode="gray">
            <a:xfrm>
              <a:off x="1393" y="1886"/>
              <a:ext cx="223" cy="288"/>
            </a:xfrm>
            <a:prstGeom prst="rect">
              <a:avLst/>
            </a:prstGeom>
            <a:noFill/>
            <a:ln w="9525" algn="ctr">
              <a:noFill/>
              <a:miter lim="800000"/>
              <a:headEnd/>
              <a:tailEnd/>
            </a:ln>
          </p:spPr>
          <p:txBody>
            <a:bodyPr wrap="none">
              <a:spAutoFit/>
            </a:bodyPr>
            <a:lstStyle/>
            <a:p>
              <a:pPr algn="ctr" eaLnBrk="0" hangingPunct="0"/>
              <a:r>
                <a:rPr lang="en-US" altLang="zh-CN" sz="2400" dirty="0">
                  <a:solidFill>
                    <a:schemeClr val="bg1"/>
                  </a:solidFill>
                </a:rPr>
                <a:t>2</a:t>
              </a:r>
            </a:p>
          </p:txBody>
        </p:sp>
      </p:grpSp>
      <p:grpSp>
        <p:nvGrpSpPr>
          <p:cNvPr id="5" name="Group 46"/>
          <p:cNvGrpSpPr>
            <a:grpSpLocks/>
          </p:cNvGrpSpPr>
          <p:nvPr/>
        </p:nvGrpSpPr>
        <p:grpSpPr bwMode="auto">
          <a:xfrm>
            <a:off x="1905000" y="5029200"/>
            <a:ext cx="4724400" cy="685800"/>
            <a:chOff x="1296" y="1824"/>
            <a:chExt cx="2976" cy="432"/>
          </a:xfrm>
        </p:grpSpPr>
        <p:sp>
          <p:nvSpPr>
            <p:cNvPr id="84" name="AutoShape 47"/>
            <p:cNvSpPr>
              <a:spLocks noChangeArrowheads="1"/>
            </p:cNvSpPr>
            <p:nvPr/>
          </p:nvSpPr>
          <p:spPr bwMode="gray">
            <a:xfrm>
              <a:off x="1536" y="1899"/>
              <a:ext cx="2736" cy="288"/>
            </a:xfrm>
            <a:prstGeom prst="roundRect">
              <a:avLst>
                <a:gd name="adj" fmla="val 16667"/>
              </a:avLst>
            </a:prstGeom>
            <a:gradFill rotWithShape="1">
              <a:gsLst>
                <a:gs pos="0">
                  <a:schemeClr val="accent2">
                    <a:gamma/>
                    <a:tint val="21176"/>
                    <a:invGamma/>
                  </a:schemeClr>
                </a:gs>
                <a:gs pos="100000">
                  <a:schemeClr val="accent2"/>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dirty="0">
                <a:ea typeface="宋体" pitchFamily="2" charset="-122"/>
              </a:endParaRPr>
            </a:p>
          </p:txBody>
        </p:sp>
        <p:sp>
          <p:nvSpPr>
            <p:cNvPr id="85" name="AutoShape 48"/>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9232" name="Text Box 49"/>
            <p:cNvSpPr txBox="1">
              <a:spLocks noChangeArrowheads="1"/>
            </p:cNvSpPr>
            <p:nvPr/>
          </p:nvSpPr>
          <p:spPr bwMode="gray">
            <a:xfrm>
              <a:off x="1680" y="1934"/>
              <a:ext cx="2160" cy="231"/>
            </a:xfrm>
            <a:prstGeom prst="rect">
              <a:avLst/>
            </a:prstGeom>
            <a:noFill/>
            <a:ln w="9525" algn="ctr">
              <a:noFill/>
              <a:miter lim="800000"/>
              <a:headEnd/>
              <a:tailEnd/>
            </a:ln>
          </p:spPr>
          <p:txBody>
            <a:bodyPr>
              <a:spAutoFit/>
            </a:bodyPr>
            <a:lstStyle/>
            <a:p>
              <a:pPr algn="ctr" eaLnBrk="0" hangingPunct="0"/>
              <a:endParaRPr lang="en-US" altLang="zh-CN" b="1" dirty="0">
                <a:solidFill>
                  <a:srgbClr val="000000"/>
                </a:solidFill>
                <a:latin typeface="黑体" pitchFamily="2" charset="-122"/>
                <a:ea typeface="黑体" pitchFamily="2" charset="-122"/>
              </a:endParaRPr>
            </a:p>
          </p:txBody>
        </p:sp>
        <p:sp>
          <p:nvSpPr>
            <p:cNvPr id="9233" name="Text Box 50"/>
            <p:cNvSpPr txBox="1">
              <a:spLocks noChangeArrowheads="1"/>
            </p:cNvSpPr>
            <p:nvPr/>
          </p:nvSpPr>
          <p:spPr bwMode="gray">
            <a:xfrm>
              <a:off x="1392" y="1886"/>
              <a:ext cx="224" cy="291"/>
            </a:xfrm>
            <a:prstGeom prst="rect">
              <a:avLst/>
            </a:prstGeom>
            <a:noFill/>
            <a:ln w="9525" algn="ctr">
              <a:noFill/>
              <a:miter lim="800000"/>
              <a:headEnd/>
              <a:tailEnd/>
            </a:ln>
          </p:spPr>
          <p:txBody>
            <a:bodyPr wrap="none">
              <a:spAutoFit/>
            </a:bodyPr>
            <a:lstStyle/>
            <a:p>
              <a:pPr algn="ctr" eaLnBrk="0" hangingPunct="0"/>
              <a:r>
                <a:rPr lang="en-US" altLang="zh-CN" sz="2400" dirty="0" smtClean="0">
                  <a:solidFill>
                    <a:schemeClr val="bg1"/>
                  </a:solidFill>
                </a:rPr>
                <a:t>5</a:t>
              </a:r>
              <a:endParaRPr lang="en-US" altLang="zh-CN" sz="2400" dirty="0">
                <a:solidFill>
                  <a:schemeClr val="bg1"/>
                </a:solidFill>
              </a:endParaRPr>
            </a:p>
          </p:txBody>
        </p:sp>
      </p:grpSp>
      <p:grpSp>
        <p:nvGrpSpPr>
          <p:cNvPr id="7" name="Group 51"/>
          <p:cNvGrpSpPr>
            <a:grpSpLocks/>
          </p:cNvGrpSpPr>
          <p:nvPr/>
        </p:nvGrpSpPr>
        <p:grpSpPr bwMode="auto">
          <a:xfrm>
            <a:off x="1905000" y="3352800"/>
            <a:ext cx="4724400" cy="685800"/>
            <a:chOff x="1296" y="1824"/>
            <a:chExt cx="2976" cy="432"/>
          </a:xfrm>
        </p:grpSpPr>
        <p:sp>
          <p:nvSpPr>
            <p:cNvPr id="35" name="AutoShape 52"/>
            <p:cNvSpPr>
              <a:spLocks noChangeArrowheads="1"/>
            </p:cNvSpPr>
            <p:nvPr/>
          </p:nvSpPr>
          <p:spPr bwMode="gray">
            <a:xfrm>
              <a:off x="1536" y="1899"/>
              <a:ext cx="2736" cy="288"/>
            </a:xfrm>
            <a:prstGeom prst="roundRect">
              <a:avLst>
                <a:gd name="adj" fmla="val 16667"/>
              </a:avLst>
            </a:prstGeom>
            <a:gradFill rotWithShape="1">
              <a:gsLst>
                <a:gs pos="0">
                  <a:srgbClr val="FFEFD1"/>
                </a:gs>
                <a:gs pos="64999">
                  <a:srgbClr val="F0EBD5"/>
                </a:gs>
                <a:gs pos="100000">
                  <a:srgbClr val="D1C39F"/>
                </a:gs>
              </a:gsLst>
              <a:lin ang="0" scaled="0"/>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36" name="AutoShape 53"/>
            <p:cNvSpPr>
              <a:spLocks noChangeArrowheads="1"/>
            </p:cNvSpPr>
            <p:nvPr/>
          </p:nvSpPr>
          <p:spPr bwMode="gray">
            <a:xfrm>
              <a:off x="1296" y="1824"/>
              <a:ext cx="432" cy="432"/>
            </a:xfrm>
            <a:prstGeom prst="diamond">
              <a:avLst/>
            </a:prstGeom>
            <a:solidFill>
              <a:srgbClr val="FFC000"/>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37" name="Text Box 54"/>
            <p:cNvSpPr txBox="1">
              <a:spLocks noChangeArrowheads="1"/>
            </p:cNvSpPr>
            <p:nvPr/>
          </p:nvSpPr>
          <p:spPr bwMode="gray">
            <a:xfrm>
              <a:off x="1680" y="1934"/>
              <a:ext cx="2160" cy="231"/>
            </a:xfrm>
            <a:prstGeom prst="rect">
              <a:avLst/>
            </a:prstGeom>
            <a:noFill/>
            <a:ln w="9525" algn="ctr">
              <a:noFill/>
              <a:miter lim="800000"/>
              <a:headEnd/>
              <a:tailEnd/>
            </a:ln>
          </p:spPr>
          <p:txBody>
            <a:bodyPr>
              <a:spAutoFit/>
            </a:bodyPr>
            <a:lstStyle/>
            <a:p>
              <a:pPr algn="ctr" eaLnBrk="0" hangingPunct="0"/>
              <a:endParaRPr lang="en-US" altLang="zh-CN" b="1" dirty="0">
                <a:solidFill>
                  <a:srgbClr val="000000"/>
                </a:solidFill>
                <a:latin typeface="黑体" pitchFamily="2" charset="-122"/>
                <a:ea typeface="黑体" pitchFamily="2" charset="-122"/>
              </a:endParaRPr>
            </a:p>
          </p:txBody>
        </p:sp>
        <p:sp>
          <p:nvSpPr>
            <p:cNvPr id="38" name="Text Box 55"/>
            <p:cNvSpPr txBox="1">
              <a:spLocks noChangeArrowheads="1"/>
            </p:cNvSpPr>
            <p:nvPr/>
          </p:nvSpPr>
          <p:spPr bwMode="gray">
            <a:xfrm>
              <a:off x="1392" y="1886"/>
              <a:ext cx="224" cy="291"/>
            </a:xfrm>
            <a:prstGeom prst="rect">
              <a:avLst/>
            </a:prstGeom>
            <a:noFill/>
            <a:ln w="9525" algn="ctr">
              <a:noFill/>
              <a:miter lim="800000"/>
              <a:headEnd/>
              <a:tailEnd/>
            </a:ln>
          </p:spPr>
          <p:txBody>
            <a:bodyPr wrap="none">
              <a:spAutoFit/>
            </a:bodyPr>
            <a:lstStyle/>
            <a:p>
              <a:pPr algn="ctr" eaLnBrk="0" hangingPunct="0"/>
              <a:r>
                <a:rPr lang="en-US" altLang="zh-CN" sz="2400" dirty="0" smtClean="0">
                  <a:solidFill>
                    <a:schemeClr val="bg1"/>
                  </a:solidFill>
                </a:rPr>
                <a:t>3</a:t>
              </a:r>
              <a:endParaRPr lang="en-US" altLang="zh-CN" sz="2400" dirty="0">
                <a:solidFill>
                  <a:schemeClr val="bg1"/>
                </a:solidFill>
              </a:endParaRPr>
            </a:p>
          </p:txBody>
        </p:sp>
      </p:grpSp>
      <p:grpSp>
        <p:nvGrpSpPr>
          <p:cNvPr id="8" name="Group 61"/>
          <p:cNvGrpSpPr>
            <a:grpSpLocks/>
          </p:cNvGrpSpPr>
          <p:nvPr/>
        </p:nvGrpSpPr>
        <p:grpSpPr bwMode="auto">
          <a:xfrm>
            <a:off x="1905000" y="4191000"/>
            <a:ext cx="4724400" cy="685800"/>
            <a:chOff x="1296" y="1824"/>
            <a:chExt cx="2976" cy="432"/>
          </a:xfrm>
        </p:grpSpPr>
        <p:sp>
          <p:nvSpPr>
            <p:cNvPr id="40" name="AutoShape 62"/>
            <p:cNvSpPr>
              <a:spLocks noChangeArrowheads="1"/>
            </p:cNvSpPr>
            <p:nvPr/>
          </p:nvSpPr>
          <p:spPr bwMode="gray">
            <a:xfrm>
              <a:off x="1536" y="1899"/>
              <a:ext cx="2736" cy="288"/>
            </a:xfrm>
            <a:prstGeom prst="roundRect">
              <a:avLst>
                <a:gd name="adj" fmla="val 16667"/>
              </a:avLst>
            </a:prstGeom>
            <a:gradFill rotWithShape="1">
              <a:gsLst>
                <a:gs pos="0">
                  <a:schemeClr val="folHlink">
                    <a:gamma/>
                    <a:tint val="21176"/>
                    <a:invGamma/>
                  </a:schemeClr>
                </a:gs>
                <a:gs pos="100000">
                  <a:schemeClr val="folHlink"/>
                </a:gs>
              </a:gsLst>
              <a:lin ang="0" scaled="1"/>
            </a:gradFill>
            <a:ln w="12700" algn="ctr">
              <a:solidFill>
                <a:schemeClr val="bg1"/>
              </a:solidFill>
              <a:round/>
              <a:headEnd/>
              <a:tailEnd/>
            </a:ln>
            <a:effectLst>
              <a:outerShdw dist="99190" dir="238833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41" name="AutoShape 63"/>
            <p:cNvSpPr>
              <a:spLocks noChangeArrowheads="1"/>
            </p:cNvSpPr>
            <p:nvPr/>
          </p:nvSpPr>
          <p:spPr bwMode="gray">
            <a:xfrm>
              <a:off x="1296" y="1824"/>
              <a:ext cx="432" cy="432"/>
            </a:xfrm>
            <a:prstGeom prst="diamond">
              <a:avLst/>
            </a:prstGeom>
            <a:solidFill>
              <a:schemeClr val="fo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p>
              <a:pPr>
                <a:defRPr/>
              </a:pPr>
              <a:endParaRPr lang="zh-CN" altLang="en-US">
                <a:ea typeface="宋体" pitchFamily="2" charset="-122"/>
              </a:endParaRPr>
            </a:p>
          </p:txBody>
        </p:sp>
        <p:sp>
          <p:nvSpPr>
            <p:cNvPr id="42" name="Text Box 64"/>
            <p:cNvSpPr txBox="1">
              <a:spLocks noChangeArrowheads="1"/>
            </p:cNvSpPr>
            <p:nvPr/>
          </p:nvSpPr>
          <p:spPr bwMode="gray">
            <a:xfrm>
              <a:off x="1680" y="1934"/>
              <a:ext cx="2160" cy="231"/>
            </a:xfrm>
            <a:prstGeom prst="rect">
              <a:avLst/>
            </a:prstGeom>
            <a:noFill/>
            <a:ln w="9525" algn="ctr">
              <a:noFill/>
              <a:miter lim="800000"/>
              <a:headEnd/>
              <a:tailEnd/>
            </a:ln>
          </p:spPr>
          <p:txBody>
            <a:bodyPr>
              <a:spAutoFit/>
            </a:bodyPr>
            <a:lstStyle/>
            <a:p>
              <a:pPr algn="ctr" eaLnBrk="0" hangingPunct="0"/>
              <a:endParaRPr lang="en-US" altLang="zh-CN" b="1" dirty="0">
                <a:solidFill>
                  <a:srgbClr val="000000"/>
                </a:solidFill>
                <a:latin typeface="黑体" pitchFamily="2" charset="-122"/>
                <a:ea typeface="黑体" pitchFamily="2" charset="-122"/>
              </a:endParaRPr>
            </a:p>
          </p:txBody>
        </p:sp>
        <p:sp>
          <p:nvSpPr>
            <p:cNvPr id="43" name="Text Box 65"/>
            <p:cNvSpPr txBox="1">
              <a:spLocks noChangeArrowheads="1"/>
            </p:cNvSpPr>
            <p:nvPr/>
          </p:nvSpPr>
          <p:spPr bwMode="gray">
            <a:xfrm>
              <a:off x="1392" y="1886"/>
              <a:ext cx="224" cy="291"/>
            </a:xfrm>
            <a:prstGeom prst="rect">
              <a:avLst/>
            </a:prstGeom>
            <a:noFill/>
            <a:ln w="9525" algn="ctr">
              <a:noFill/>
              <a:miter lim="800000"/>
              <a:headEnd/>
              <a:tailEnd/>
            </a:ln>
          </p:spPr>
          <p:txBody>
            <a:bodyPr wrap="none">
              <a:spAutoFit/>
            </a:bodyPr>
            <a:lstStyle/>
            <a:p>
              <a:pPr algn="ctr" eaLnBrk="0" hangingPunct="0"/>
              <a:r>
                <a:rPr lang="en-US" altLang="zh-CN" sz="2400" dirty="0" smtClean="0">
                  <a:solidFill>
                    <a:schemeClr val="bg1"/>
                  </a:solidFill>
                </a:rPr>
                <a:t>4</a:t>
              </a:r>
              <a:endParaRPr lang="en-US" altLang="zh-CN" sz="2400" dirty="0">
                <a:solidFill>
                  <a:schemeClr val="bg1"/>
                </a:solidFill>
              </a:endParaRPr>
            </a:p>
          </p:txBody>
        </p:sp>
      </p:grpSp>
      <p:sp>
        <p:nvSpPr>
          <p:cNvPr id="44" name="矩形 43"/>
          <p:cNvSpPr/>
          <p:nvPr/>
        </p:nvSpPr>
        <p:spPr>
          <a:xfrm>
            <a:off x="3124200" y="3516868"/>
            <a:ext cx="2031325" cy="369332"/>
          </a:xfrm>
          <a:prstGeom prst="rect">
            <a:avLst/>
          </a:prstGeom>
        </p:spPr>
        <p:txBody>
          <a:bodyPr wrap="none">
            <a:spAutoFit/>
          </a:bodyPr>
          <a:lstStyle/>
          <a:p>
            <a:pPr algn="ctr" eaLnBrk="0" hangingPunct="0"/>
            <a:r>
              <a:rPr lang="zh-CN" altLang="en-US" b="1" dirty="0" smtClean="0">
                <a:latin typeface="黑体" pitchFamily="2" charset="-122"/>
                <a:ea typeface="黑体" pitchFamily="2" charset="-122"/>
              </a:rPr>
              <a:t>用户互动交流功能</a:t>
            </a:r>
            <a:endParaRPr lang="en-US" altLang="zh-CN" b="1" dirty="0">
              <a:solidFill>
                <a:srgbClr val="000000"/>
              </a:solidFill>
              <a:latin typeface="黑体" pitchFamily="2" charset="-122"/>
              <a:ea typeface="黑体" pitchFamily="2" charset="-122"/>
            </a:endParaRPr>
          </a:p>
        </p:txBody>
      </p:sp>
      <p:sp>
        <p:nvSpPr>
          <p:cNvPr id="45" name="Text Box 64"/>
          <p:cNvSpPr txBox="1">
            <a:spLocks noChangeArrowheads="1"/>
          </p:cNvSpPr>
          <p:nvPr/>
        </p:nvSpPr>
        <p:spPr bwMode="gray">
          <a:xfrm>
            <a:off x="2362200" y="4343400"/>
            <a:ext cx="3733800" cy="369332"/>
          </a:xfrm>
          <a:prstGeom prst="rect">
            <a:avLst/>
          </a:prstGeom>
          <a:noFill/>
          <a:ln w="9525" algn="ctr">
            <a:noFill/>
            <a:miter lim="800000"/>
            <a:headEnd/>
            <a:tailEnd/>
          </a:ln>
        </p:spPr>
        <p:txBody>
          <a:bodyPr wrap="square">
            <a:spAutoFit/>
          </a:bodyPr>
          <a:lstStyle/>
          <a:p>
            <a:pPr algn="ctr" eaLnBrk="0" hangingPunct="0"/>
            <a:r>
              <a:rPr lang="zh-CN" altLang="en-US" b="1" dirty="0" smtClean="0">
                <a:latin typeface="黑体" pitchFamily="2" charset="-122"/>
                <a:ea typeface="黑体" pitchFamily="2" charset="-122"/>
              </a:rPr>
              <a:t>网上支付功能</a:t>
            </a:r>
            <a:endParaRPr lang="en-US" altLang="zh-CN" b="1" dirty="0">
              <a:solidFill>
                <a:srgbClr val="000000"/>
              </a:solidFill>
              <a:latin typeface="黑体" pitchFamily="2" charset="-122"/>
              <a:ea typeface="黑体" pitchFamily="2" charset="-122"/>
            </a:endParaRPr>
          </a:p>
        </p:txBody>
      </p:sp>
      <p:sp>
        <p:nvSpPr>
          <p:cNvPr id="46" name="矩形 45"/>
          <p:cNvSpPr/>
          <p:nvPr/>
        </p:nvSpPr>
        <p:spPr>
          <a:xfrm>
            <a:off x="2743200" y="5193268"/>
            <a:ext cx="3206326" cy="369332"/>
          </a:xfrm>
          <a:prstGeom prst="rect">
            <a:avLst/>
          </a:prstGeom>
        </p:spPr>
        <p:txBody>
          <a:bodyPr wrap="none">
            <a:spAutoFit/>
          </a:bodyPr>
          <a:lstStyle/>
          <a:p>
            <a:pPr algn="ctr" eaLnBrk="0" hangingPunct="0"/>
            <a:r>
              <a:rPr lang="zh-CN" altLang="en-US" b="1" dirty="0" smtClean="0">
                <a:latin typeface="黑体" pitchFamily="2" charset="-122"/>
                <a:ea typeface="黑体" pitchFamily="2" charset="-122"/>
              </a:rPr>
              <a:t>电子文献系统自动化处理功能</a:t>
            </a:r>
            <a:endParaRPr lang="en-US" altLang="zh-CN" b="1" dirty="0">
              <a:solidFill>
                <a:srgbClr val="000000"/>
              </a:solidFill>
              <a:latin typeface="黑体" pitchFamily="2" charset="-122"/>
              <a:ea typeface="黑体" pitchFamily="2" charset="-122"/>
            </a:endParaRPr>
          </a:p>
        </p:txBody>
      </p:sp>
      <p:sp>
        <p:nvSpPr>
          <p:cNvPr id="49" name="标题 1"/>
          <p:cNvSpPr>
            <a:spLocks noGrp="1"/>
          </p:cNvSpPr>
          <p:nvPr>
            <p:ph type="title"/>
          </p:nvPr>
        </p:nvSpPr>
        <p:spPr/>
        <p:txBody>
          <a:bodyPr/>
          <a:lstStyle/>
          <a:p>
            <a:r>
              <a:rPr lang="zh-CN" altLang="en-US" b="1" dirty="0" smtClean="0">
                <a:solidFill>
                  <a:schemeClr val="accent3"/>
                </a:solidFill>
              </a:rPr>
              <a:t>馆际互借与文献传递系统升级</a:t>
            </a:r>
            <a:endParaRPr lang="zh-CN" altLang="en-US" dirty="0">
              <a:solidFill>
                <a:schemeClr val="accent3"/>
              </a:solidFill>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lstStyle/>
          <a:p>
            <a:r>
              <a:rPr lang="zh-CN" altLang="en-US" b="1" dirty="0" smtClean="0">
                <a:solidFill>
                  <a:schemeClr val="accent3"/>
                </a:solidFill>
              </a:rPr>
              <a:t>馆际互借与文献传递系统升级</a:t>
            </a:r>
            <a:endParaRPr lang="zh-CN" altLang="en-US" dirty="0">
              <a:solidFill>
                <a:schemeClr val="accent3"/>
              </a:solidFill>
            </a:endParaRPr>
          </a:p>
        </p:txBody>
      </p:sp>
      <p:pic>
        <p:nvPicPr>
          <p:cNvPr id="1026" name="Picture 2"/>
          <p:cNvPicPr>
            <a:picLocks noGrp="1" noChangeAspect="1" noChangeArrowheads="1"/>
          </p:cNvPicPr>
          <p:nvPr>
            <p:ph idx="1"/>
          </p:nvPr>
        </p:nvPicPr>
        <p:blipFill>
          <a:blip r:embed="rId3"/>
          <a:srcRect/>
          <a:stretch>
            <a:fillRect/>
          </a:stretch>
        </p:blipFill>
        <p:spPr bwMode="auto">
          <a:xfrm>
            <a:off x="228600" y="3810000"/>
            <a:ext cx="4600575" cy="27717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5562600" y="4419600"/>
            <a:ext cx="2609850" cy="15240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a:srcRect/>
          <a:stretch>
            <a:fillRect/>
          </a:stretch>
        </p:blipFill>
        <p:spPr bwMode="auto">
          <a:xfrm>
            <a:off x="457200" y="1295400"/>
            <a:ext cx="7867650" cy="295275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lstStyle/>
          <a:p>
            <a:r>
              <a:rPr lang="zh-CN" altLang="en-US" b="1" dirty="0" smtClean="0">
                <a:solidFill>
                  <a:schemeClr val="accent3"/>
                </a:solidFill>
              </a:rPr>
              <a:t>馆际互借与文献传递系统升级</a:t>
            </a:r>
            <a:endParaRPr lang="zh-CN" altLang="en-US" dirty="0">
              <a:solidFill>
                <a:schemeClr val="accent3"/>
              </a:solidFill>
            </a:endParaRPr>
          </a:p>
        </p:txBody>
      </p:sp>
      <p:pic>
        <p:nvPicPr>
          <p:cNvPr id="2050" name="Picture 2"/>
          <p:cNvPicPr>
            <a:picLocks noGrp="1" noChangeAspect="1" noChangeArrowheads="1"/>
          </p:cNvPicPr>
          <p:nvPr>
            <p:ph idx="1"/>
          </p:nvPr>
        </p:nvPicPr>
        <p:blipFill>
          <a:blip r:embed="rId3"/>
          <a:srcRect/>
          <a:stretch>
            <a:fillRect/>
          </a:stretch>
        </p:blipFill>
        <p:spPr bwMode="auto">
          <a:xfrm>
            <a:off x="228600" y="1981200"/>
            <a:ext cx="8708560" cy="38862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Grp="1" noChangeAspect="1" noChangeArrowheads="1"/>
          </p:cNvPicPr>
          <p:nvPr>
            <p:ph idx="1"/>
          </p:nvPr>
        </p:nvPicPr>
        <p:blipFill>
          <a:blip r:embed="rId2"/>
          <a:srcRect/>
          <a:stretch>
            <a:fillRect/>
          </a:stretch>
        </p:blipFill>
        <p:spPr bwMode="auto">
          <a:xfrm>
            <a:off x="685800" y="1646987"/>
            <a:ext cx="7742226" cy="4830013"/>
          </a:xfrm>
          <a:prstGeom prst="rect">
            <a:avLst/>
          </a:prstGeom>
          <a:noFill/>
          <a:ln w="9525">
            <a:noFill/>
            <a:miter lim="800000"/>
            <a:headEnd/>
            <a:tailEnd/>
          </a:ln>
          <a:effectLst/>
        </p:spPr>
      </p:pic>
      <p:sp>
        <p:nvSpPr>
          <p:cNvPr id="5" name="标题 1"/>
          <p:cNvSpPr>
            <a:spLocks noGrp="1"/>
          </p:cNvSpPr>
          <p:nvPr>
            <p:ph type="title"/>
          </p:nvPr>
        </p:nvSpPr>
        <p:spPr/>
        <p:txBody>
          <a:bodyPr/>
          <a:lstStyle/>
          <a:p>
            <a:r>
              <a:rPr lang="zh-CN" altLang="en-US" b="1" dirty="0" smtClean="0">
                <a:solidFill>
                  <a:schemeClr val="accent3"/>
                </a:solidFill>
              </a:rPr>
              <a:t>馆际互借与文献传递系统升级</a:t>
            </a:r>
            <a:endParaRPr lang="zh-CN" altLang="en-US" dirty="0">
              <a:solidFill>
                <a:schemeClr val="accent3"/>
              </a:solidFill>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a:srcRect/>
          <a:stretch>
            <a:fillRect/>
          </a:stretch>
        </p:blipFill>
        <p:spPr bwMode="auto">
          <a:xfrm>
            <a:off x="457200" y="3657600"/>
            <a:ext cx="5133975" cy="1828800"/>
          </a:xfrm>
          <a:prstGeom prst="rect">
            <a:avLst/>
          </a:prstGeom>
          <a:noFill/>
          <a:ln w="9525">
            <a:noFill/>
            <a:miter lim="800000"/>
            <a:headEnd/>
            <a:tailEnd/>
          </a:ln>
          <a:effectLst/>
        </p:spPr>
      </p:pic>
      <p:sp>
        <p:nvSpPr>
          <p:cNvPr id="4" name="标题 1"/>
          <p:cNvSpPr>
            <a:spLocks noGrp="1"/>
          </p:cNvSpPr>
          <p:nvPr>
            <p:ph type="title"/>
          </p:nvPr>
        </p:nvSpPr>
        <p:spPr/>
        <p:txBody>
          <a:bodyPr/>
          <a:lstStyle/>
          <a:p>
            <a:r>
              <a:rPr lang="zh-CN" altLang="en-US" b="1" dirty="0" smtClean="0">
                <a:solidFill>
                  <a:schemeClr val="accent3"/>
                </a:solidFill>
              </a:rPr>
              <a:t>馆际互借与文献传递系统升级</a:t>
            </a:r>
            <a:endParaRPr lang="zh-CN" altLang="en-US" dirty="0">
              <a:solidFill>
                <a:schemeClr val="accent3"/>
              </a:solidFill>
            </a:endParaRPr>
          </a:p>
        </p:txBody>
      </p:sp>
      <p:pic>
        <p:nvPicPr>
          <p:cNvPr id="3074" name="Picture 2"/>
          <p:cNvPicPr>
            <a:picLocks noGrp="1" noChangeAspect="1" noChangeArrowheads="1"/>
          </p:cNvPicPr>
          <p:nvPr>
            <p:ph idx="1"/>
          </p:nvPr>
        </p:nvPicPr>
        <p:blipFill>
          <a:blip r:embed="rId4"/>
          <a:srcRect/>
          <a:stretch>
            <a:fillRect/>
          </a:stretch>
        </p:blipFill>
        <p:spPr bwMode="auto">
          <a:xfrm>
            <a:off x="381000" y="2119047"/>
            <a:ext cx="8229600" cy="1690953"/>
          </a:xfrm>
          <a:prstGeom prst="rect">
            <a:avLst/>
          </a:prstGeom>
          <a:noFill/>
          <a:ln w="9525">
            <a:noFill/>
            <a:miter lim="800000"/>
            <a:headEnd/>
            <a:tailEnd/>
          </a:ln>
          <a:effectLst/>
        </p:spPr>
      </p:pic>
      <p:grpSp>
        <p:nvGrpSpPr>
          <p:cNvPr id="10" name="组合 9"/>
          <p:cNvGrpSpPr/>
          <p:nvPr/>
        </p:nvGrpSpPr>
        <p:grpSpPr>
          <a:xfrm>
            <a:off x="3810000" y="1676400"/>
            <a:ext cx="3200400" cy="685800"/>
            <a:chOff x="4191000" y="1524000"/>
            <a:chExt cx="3200400" cy="685800"/>
          </a:xfrm>
        </p:grpSpPr>
        <p:sp>
          <p:nvSpPr>
            <p:cNvPr id="8" name="矩形标注 7"/>
            <p:cNvSpPr/>
            <p:nvPr/>
          </p:nvSpPr>
          <p:spPr>
            <a:xfrm>
              <a:off x="4191000" y="1524000"/>
              <a:ext cx="3200400" cy="685800"/>
            </a:xfrm>
            <a:prstGeom prst="wedgeRect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67200" y="1524000"/>
              <a:ext cx="3124200" cy="461665"/>
            </a:xfrm>
            <a:prstGeom prst="rect">
              <a:avLst/>
            </a:prstGeom>
          </p:spPr>
          <p:txBody>
            <a:bodyPr wrap="square">
              <a:spAutoFit/>
            </a:bodyPr>
            <a:lstStyle/>
            <a:p>
              <a:pPr lvl="0"/>
              <a:r>
                <a:rPr lang="zh-CN" altLang="en-US" sz="2400" dirty="0" smtClean="0">
                  <a:solidFill>
                    <a:srgbClr val="000000"/>
                  </a:solidFill>
                  <a:latin typeface="幼圆" pitchFamily="49" charset="-122"/>
                  <a:ea typeface="幼圆" pitchFamily="49" charset="-122"/>
                </a:rPr>
                <a:t>用户界面</a:t>
              </a:r>
              <a:r>
                <a:rPr lang="en-US" altLang="zh-CN" sz="2400" dirty="0" smtClean="0">
                  <a:solidFill>
                    <a:srgbClr val="000000"/>
                  </a:solidFill>
                  <a:latin typeface="幼圆" pitchFamily="49" charset="-122"/>
                  <a:ea typeface="幼圆" pitchFamily="49" charset="-122"/>
                </a:rPr>
                <a:t>——</a:t>
              </a:r>
              <a:r>
                <a:rPr lang="zh-CN" altLang="en-US" sz="2400" dirty="0" smtClean="0">
                  <a:solidFill>
                    <a:srgbClr val="000000"/>
                  </a:solidFill>
                  <a:latin typeface="幼圆" pitchFamily="49" charset="-122"/>
                  <a:ea typeface="幼圆" pitchFamily="49" charset="-122"/>
                </a:rPr>
                <a:t>留言板</a:t>
              </a:r>
              <a:endParaRPr lang="zh-CN" altLang="en-US" sz="2400" dirty="0">
                <a:solidFill>
                  <a:srgbClr val="000000"/>
                </a:solidFill>
                <a:latin typeface="幼圆" pitchFamily="49" charset="-122"/>
                <a:ea typeface="幼圆" pitchFamily="49" charset="-122"/>
              </a:endParaRPr>
            </a:p>
          </p:txBody>
        </p:sp>
      </p:grpSp>
      <p:sp>
        <p:nvSpPr>
          <p:cNvPr id="12" name="矩形标注 11"/>
          <p:cNvSpPr/>
          <p:nvPr/>
        </p:nvSpPr>
        <p:spPr>
          <a:xfrm flipV="1">
            <a:off x="685800" y="5562600"/>
            <a:ext cx="3657600" cy="838200"/>
          </a:xfrm>
          <a:prstGeom prst="wedgeRect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685800" y="5786735"/>
            <a:ext cx="3581400" cy="461665"/>
          </a:xfrm>
          <a:prstGeom prst="rect">
            <a:avLst/>
          </a:prstGeom>
          <a:noFill/>
        </p:spPr>
        <p:txBody>
          <a:bodyPr wrap="square" rtlCol="0">
            <a:spAutoFit/>
          </a:bodyPr>
          <a:lstStyle/>
          <a:p>
            <a:r>
              <a:rPr lang="zh-CN" altLang="en-US" sz="2400" dirty="0" smtClean="0">
                <a:latin typeface="幼圆" pitchFamily="49" charset="-122"/>
                <a:ea typeface="幼圆" pitchFamily="49" charset="-122"/>
              </a:rPr>
              <a:t>工作人员界面</a:t>
            </a:r>
            <a:r>
              <a:rPr lang="en-US" altLang="zh-CN" sz="2400" dirty="0" smtClean="0">
                <a:latin typeface="幼圆" pitchFamily="49" charset="-122"/>
                <a:ea typeface="幼圆" pitchFamily="49" charset="-122"/>
              </a:rPr>
              <a:t>——</a:t>
            </a:r>
            <a:r>
              <a:rPr lang="zh-CN" altLang="en-US" sz="2400" dirty="0" smtClean="0">
                <a:latin typeface="幼圆" pitchFamily="49" charset="-122"/>
                <a:ea typeface="幼圆" pitchFamily="49" charset="-122"/>
              </a:rPr>
              <a:t>留言板</a:t>
            </a:r>
            <a:endParaRPr lang="zh-CN" altLang="en-US" sz="2400" dirty="0">
              <a:latin typeface="幼圆" pitchFamily="49" charset="-122"/>
              <a:ea typeface="幼圆" pitchFamily="49" charset="-122"/>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txBody>
          <a:bodyPr/>
          <a:lstStyle/>
          <a:p>
            <a:r>
              <a:rPr lang="zh-CN" altLang="en-US" b="1" dirty="0" smtClean="0">
                <a:solidFill>
                  <a:schemeClr val="accent3"/>
                </a:solidFill>
              </a:rPr>
              <a:t>馆际互借与文献传递系统升级</a:t>
            </a:r>
            <a:endParaRPr lang="zh-CN" altLang="en-US" dirty="0">
              <a:solidFill>
                <a:schemeClr val="accent3"/>
              </a:solidFill>
            </a:endParaRPr>
          </a:p>
        </p:txBody>
      </p:sp>
      <p:pic>
        <p:nvPicPr>
          <p:cNvPr id="4098" name="Picture 2"/>
          <p:cNvPicPr>
            <a:picLocks noGrp="1" noChangeAspect="1" noChangeArrowheads="1"/>
          </p:cNvPicPr>
          <p:nvPr>
            <p:ph idx="1"/>
          </p:nvPr>
        </p:nvPicPr>
        <p:blipFill>
          <a:blip r:embed="rId3"/>
          <a:srcRect/>
          <a:stretch>
            <a:fillRect/>
          </a:stretch>
        </p:blipFill>
        <p:spPr bwMode="auto">
          <a:xfrm>
            <a:off x="381000" y="1447800"/>
            <a:ext cx="8229600" cy="2436104"/>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rcRect/>
          <a:stretch>
            <a:fillRect/>
          </a:stretch>
        </p:blipFill>
        <p:spPr bwMode="auto">
          <a:xfrm>
            <a:off x="609600" y="4038600"/>
            <a:ext cx="4467225" cy="2438400"/>
          </a:xfrm>
          <a:prstGeom prst="rect">
            <a:avLst/>
          </a:prstGeom>
          <a:noFill/>
          <a:ln w="9525">
            <a:noFill/>
            <a:miter lim="800000"/>
            <a:headEnd/>
            <a:tailEnd/>
          </a:ln>
          <a:effectLst/>
        </p:spPr>
      </p:pic>
      <p:cxnSp>
        <p:nvCxnSpPr>
          <p:cNvPr id="8" name="直接箭头连接符 7"/>
          <p:cNvCxnSpPr/>
          <p:nvPr/>
        </p:nvCxnSpPr>
        <p:spPr>
          <a:xfrm rot="10800000">
            <a:off x="5334000" y="3733800"/>
            <a:ext cx="1066800" cy="9144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rot="10800000" flipV="1">
            <a:off x="3048000" y="4648200"/>
            <a:ext cx="3352800" cy="83820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400800" y="4495800"/>
            <a:ext cx="1676400" cy="369332"/>
          </a:xfrm>
          <a:prstGeom prst="rect">
            <a:avLst/>
          </a:prstGeom>
          <a:noFill/>
        </p:spPr>
        <p:txBody>
          <a:bodyPr wrap="square" rtlCol="0">
            <a:spAutoFit/>
          </a:bodyPr>
          <a:lstStyle/>
          <a:p>
            <a:endParaRPr lang="zh-CN" altLang="en-US" dirty="0"/>
          </a:p>
        </p:txBody>
      </p:sp>
      <p:sp>
        <p:nvSpPr>
          <p:cNvPr id="15" name="TextBox 14"/>
          <p:cNvSpPr txBox="1"/>
          <p:nvPr/>
        </p:nvSpPr>
        <p:spPr>
          <a:xfrm>
            <a:off x="6400800" y="4343400"/>
            <a:ext cx="2209800" cy="461665"/>
          </a:xfrm>
          <a:prstGeom prst="rect">
            <a:avLst/>
          </a:prstGeom>
          <a:noFill/>
        </p:spPr>
        <p:txBody>
          <a:bodyPr wrap="square" rtlCol="0">
            <a:spAutoFit/>
          </a:bodyPr>
          <a:lstStyle/>
          <a:p>
            <a:r>
              <a:rPr lang="zh-CN" altLang="en-US" sz="2400" b="1" dirty="0" smtClean="0">
                <a:solidFill>
                  <a:srgbClr val="FF0000"/>
                </a:solidFill>
                <a:latin typeface="幼圆" pitchFamily="49" charset="-122"/>
                <a:ea typeface="幼圆" pitchFamily="49" charset="-122"/>
              </a:rPr>
              <a:t>系统自动处理</a:t>
            </a:r>
            <a:endParaRPr lang="zh-CN" altLang="en-US" sz="2400" b="1" dirty="0">
              <a:solidFill>
                <a:srgbClr val="FF0000"/>
              </a:solidFill>
              <a:latin typeface="幼圆" pitchFamily="49" charset="-122"/>
              <a:ea typeface="幼圆" pitchFamily="49" charset="-122"/>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74837"/>
            <a:ext cx="8229600" cy="4525963"/>
          </a:xfrm>
        </p:spPr>
        <p:txBody>
          <a:bodyPr/>
          <a:lstStyle/>
          <a:p>
            <a:pPr>
              <a:lnSpc>
                <a:spcPct val="150000"/>
              </a:lnSpc>
              <a:spcBef>
                <a:spcPct val="0"/>
              </a:spcBef>
            </a:pPr>
            <a:r>
              <a:rPr lang="zh-CN" altLang="en-US" kern="1200" dirty="0" smtClean="0">
                <a:latin typeface="幼圆" pitchFamily="49" charset="-122"/>
                <a:ea typeface="幼圆" pitchFamily="49" charset="-122"/>
              </a:rPr>
              <a:t>抓住文献传递系统升级的契机</a:t>
            </a:r>
            <a:endParaRPr lang="en-US" altLang="zh-CN" kern="1200" dirty="0" smtClean="0">
              <a:latin typeface="幼圆" pitchFamily="49" charset="-122"/>
              <a:ea typeface="幼圆" pitchFamily="49" charset="-122"/>
            </a:endParaRPr>
          </a:p>
          <a:p>
            <a:pPr>
              <a:lnSpc>
                <a:spcPct val="150000"/>
              </a:lnSpc>
              <a:spcBef>
                <a:spcPct val="0"/>
              </a:spcBef>
            </a:pPr>
            <a:r>
              <a:rPr lang="zh-CN" altLang="en-US" kern="1200" dirty="0" smtClean="0">
                <a:latin typeface="幼圆" pitchFamily="49" charset="-122"/>
                <a:ea typeface="幼圆" pitchFamily="49" charset="-122"/>
              </a:rPr>
              <a:t>利用全国图书馆联合编目系统的建设成果</a:t>
            </a:r>
            <a:endParaRPr lang="en-US" altLang="zh-CN" kern="1200" dirty="0" smtClean="0">
              <a:latin typeface="幼圆" pitchFamily="49" charset="-122"/>
              <a:ea typeface="幼圆" pitchFamily="49" charset="-122"/>
            </a:endParaRPr>
          </a:p>
          <a:p>
            <a:pPr>
              <a:lnSpc>
                <a:spcPct val="150000"/>
              </a:lnSpc>
              <a:spcBef>
                <a:spcPct val="0"/>
              </a:spcBef>
            </a:pPr>
            <a:r>
              <a:rPr lang="zh-CN" altLang="en-US" kern="1200" dirty="0" smtClean="0">
                <a:latin typeface="幼圆" pitchFamily="49" charset="-122"/>
                <a:ea typeface="幼圆" pitchFamily="49" charset="-122"/>
              </a:rPr>
              <a:t>建成全国性的文献资源调度与服务中心</a:t>
            </a:r>
          </a:p>
        </p:txBody>
      </p:sp>
      <p:sp>
        <p:nvSpPr>
          <p:cNvPr id="4" name="标题 1"/>
          <p:cNvSpPr>
            <a:spLocks noGrp="1"/>
          </p:cNvSpPr>
          <p:nvPr>
            <p:ph type="title"/>
          </p:nvPr>
        </p:nvSpPr>
        <p:spPr/>
        <p:txBody>
          <a:bodyPr/>
          <a:lstStyle/>
          <a:p>
            <a:r>
              <a:rPr lang="zh-CN" altLang="en-US" b="1" dirty="0" smtClean="0">
                <a:solidFill>
                  <a:schemeClr val="bg1"/>
                </a:solidFill>
              </a:rPr>
              <a:t>发展展望</a:t>
            </a:r>
            <a:endParaRPr lang="zh-CN" altLang="en-US" b="1" dirty="0">
              <a:solidFill>
                <a:schemeClr val="bg1"/>
              </a:solidFill>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6"/>
          <p:cNvSpPr>
            <a:spLocks noGrp="1" noChangeArrowheads="1"/>
          </p:cNvSpPr>
          <p:nvPr>
            <p:ph type="subTitle" idx="1"/>
          </p:nvPr>
        </p:nvSpPr>
        <p:spPr>
          <a:xfrm>
            <a:off x="4572000" y="4419600"/>
            <a:ext cx="4419600" cy="1371600"/>
          </a:xfrm>
        </p:spPr>
        <p:txBody>
          <a:bodyPr/>
          <a:lstStyle/>
          <a:p>
            <a:pPr algn="l">
              <a:defRPr/>
            </a:pPr>
            <a:r>
              <a:rPr lang="zh-CN" altLang="en-US" sz="2000" dirty="0" smtClean="0"/>
              <a:t>参考咨询部   文献提供中心   赵星</a:t>
            </a:r>
            <a:endParaRPr lang="en-US" altLang="zh-CN" sz="2000" dirty="0" smtClean="0"/>
          </a:p>
          <a:p>
            <a:pPr algn="l">
              <a:defRPr/>
            </a:pPr>
            <a:r>
              <a:rPr lang="zh-CN" altLang="en-US" sz="2000" dirty="0" smtClean="0"/>
              <a:t>电话： </a:t>
            </a:r>
            <a:r>
              <a:rPr lang="en-US" altLang="zh-CN" sz="2000" dirty="0" smtClean="0"/>
              <a:t>010 - 88544609</a:t>
            </a:r>
            <a:r>
              <a:rPr lang="zh-CN" altLang="en-US" sz="2000" dirty="0" smtClean="0"/>
              <a:t>                                                             邮箱：</a:t>
            </a:r>
            <a:r>
              <a:rPr lang="en-US" altLang="zh-CN" sz="2000" dirty="0" smtClean="0"/>
              <a:t> </a:t>
            </a:r>
            <a:r>
              <a:rPr lang="en-US" altLang="zh-CN" sz="2000" dirty="0" err="1" smtClean="0"/>
              <a:t>zhaox</a:t>
            </a:r>
            <a:r>
              <a:rPr lang="en-US" altLang="zh-CN" sz="2000" dirty="0" smtClean="0"/>
              <a:t> @</a:t>
            </a:r>
            <a:r>
              <a:rPr lang="en-US" altLang="zh-CN" sz="2000" dirty="0" err="1" smtClean="0"/>
              <a:t>nlc.cn</a:t>
            </a:r>
            <a:endParaRPr lang="en-US" altLang="zh-CN" sz="2000" dirty="0" smtClean="0">
              <a:latin typeface="仿宋_GB2312" pitchFamily="49" charset="-122"/>
              <a:ea typeface="仿宋_GB2312" pitchFamily="49" charset="-122"/>
            </a:endParaRPr>
          </a:p>
        </p:txBody>
      </p:sp>
      <p:sp>
        <p:nvSpPr>
          <p:cNvPr id="4" name="标题 3"/>
          <p:cNvSpPr>
            <a:spLocks noGrp="1"/>
          </p:cNvSpPr>
          <p:nvPr>
            <p:ph type="ctrTitle"/>
          </p:nvPr>
        </p:nvSpPr>
        <p:spPr>
          <a:xfrm>
            <a:off x="914400" y="2819400"/>
            <a:ext cx="7772400" cy="1470025"/>
          </a:xfrm>
        </p:spPr>
        <p:txBody>
          <a:bodyPr/>
          <a:lstStyle/>
          <a:p>
            <a:r>
              <a:rPr lang="zh-CN" altLang="en-US" sz="66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谢 谢 ！</a:t>
            </a:r>
            <a:r>
              <a:rPr lang="zh-CN" altLang="en-US"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zh-CN" altLang="en-US"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endParaRPr lang="zh-CN" alt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n-ea"/>
                <a:ea typeface="+mn-ea"/>
                <a:cs typeface="+mj-cs"/>
              </a:rPr>
              <a:t>国家图书馆 馆际互借与文献传递服务</a:t>
            </a:r>
            <a:endParaRPr kumimoji="0" lang="zh-CN" altLang="zh-CN" sz="3600" b="0" i="0" u="none" strike="noStrike" kern="0" cap="none" spc="0" normalizeH="0" baseline="0" noProof="0" dirty="0" smtClean="0">
              <a:ln>
                <a:noFill/>
              </a:ln>
              <a:solidFill>
                <a:schemeClr val="bg1"/>
              </a:solidFill>
              <a:effectLst/>
              <a:uLnTx/>
              <a:uFillTx/>
              <a:latin typeface="+mn-ea"/>
              <a:ea typeface="+mn-ea"/>
              <a:cs typeface="+mj-cs"/>
            </a:endParaRPr>
          </a:p>
        </p:txBody>
      </p:sp>
      <p:graphicFrame>
        <p:nvGraphicFramePr>
          <p:cNvPr id="5" name="图示 4"/>
          <p:cNvGraphicFramePr/>
          <p:nvPr/>
        </p:nvGraphicFramePr>
        <p:xfrm>
          <a:off x="838200" y="1371600"/>
          <a:ext cx="7467600" cy="4851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标题 1"/>
          <p:cNvSpPr txBox="1">
            <a:spLocks/>
          </p:cNvSpPr>
          <p:nvPr/>
        </p:nvSpPr>
        <p:spPr bwMode="auto">
          <a:xfrm>
            <a:off x="-1981200" y="14478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3200" b="0" i="0" u="none" strike="noStrike" kern="0" cap="none" spc="0" normalizeH="0" baseline="0" noProof="0" dirty="0" smtClean="0">
                <a:ln>
                  <a:noFill/>
                </a:ln>
                <a:solidFill>
                  <a:schemeClr val="tx2"/>
                </a:solidFill>
                <a:effectLst/>
                <a:uLnTx/>
                <a:uFillTx/>
                <a:latin typeface="幼圆" pitchFamily="49" charset="-122"/>
                <a:ea typeface="幼圆" pitchFamily="49" charset="-122"/>
                <a:cs typeface="+mj-cs"/>
              </a:rPr>
              <a:t>发展历程</a:t>
            </a:r>
            <a:endParaRPr kumimoji="0" lang="zh-CN" altLang="en-US" sz="3200" b="0" i="0" u="none" strike="noStrike" kern="0" cap="none" spc="0" normalizeH="0" baseline="0" noProof="0" dirty="0">
              <a:ln>
                <a:noFill/>
              </a:ln>
              <a:solidFill>
                <a:schemeClr val="tx2"/>
              </a:solidFill>
              <a:effectLst/>
              <a:uLnTx/>
              <a:uFillTx/>
              <a:latin typeface="幼圆" pitchFamily="49" charset="-122"/>
              <a:ea typeface="幼圆" pitchFamily="49" charset="-122"/>
              <a:cs typeface="+mj-cs"/>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a:srcRect/>
          <a:stretch>
            <a:fillRect/>
          </a:stretch>
        </p:blipFill>
        <p:spPr bwMode="auto">
          <a:xfrm>
            <a:off x="352205" y="1494331"/>
            <a:ext cx="6734395" cy="5211269"/>
          </a:xfrm>
          <a:prstGeom prst="rect">
            <a:avLst/>
          </a:prstGeom>
          <a:noFill/>
          <a:ln w="9525">
            <a:noFill/>
            <a:miter lim="800000"/>
            <a:headEnd/>
            <a:tailEnd/>
          </a:ln>
          <a:effectLst/>
        </p:spPr>
      </p:pic>
      <p:grpSp>
        <p:nvGrpSpPr>
          <p:cNvPr id="7" name="Group 59"/>
          <p:cNvGrpSpPr>
            <a:grpSpLocks/>
          </p:cNvGrpSpPr>
          <p:nvPr/>
        </p:nvGrpSpPr>
        <p:grpSpPr bwMode="auto">
          <a:xfrm>
            <a:off x="5867400" y="3276600"/>
            <a:ext cx="1600200" cy="1828800"/>
            <a:chOff x="1969" y="1904"/>
            <a:chExt cx="709" cy="708"/>
          </a:xfrm>
          <a:solidFill>
            <a:schemeClr val="accent6">
              <a:lumMod val="60000"/>
              <a:lumOff val="40000"/>
            </a:schemeClr>
          </a:solidFill>
          <a:effectLst>
            <a:glow rad="228600">
              <a:schemeClr val="accent1">
                <a:satMod val="175000"/>
                <a:alpha val="40000"/>
              </a:schemeClr>
            </a:glow>
          </a:effectLst>
          <a:scene3d>
            <a:camera prst="perspectiveRelaxedModerately"/>
            <a:lightRig rig="threePt" dir="t"/>
          </a:scene3d>
        </p:grpSpPr>
        <p:sp>
          <p:nvSpPr>
            <p:cNvPr id="8" name="Oval 61"/>
            <p:cNvSpPr>
              <a:spLocks noChangeArrowheads="1"/>
            </p:cNvSpPr>
            <p:nvPr/>
          </p:nvSpPr>
          <p:spPr bwMode="auto">
            <a:xfrm>
              <a:off x="1969" y="1904"/>
              <a:ext cx="709" cy="708"/>
            </a:xfrm>
            <a:prstGeom prst="ellipse">
              <a:avLst/>
            </a:prstGeom>
            <a:grpFill/>
            <a:ln w="19050">
              <a:noFill/>
              <a:round/>
              <a:headEnd/>
              <a:tailEnd/>
            </a:ln>
            <a:sp3d>
              <a:bevelT/>
            </a:sp3d>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spcBef>
                  <a:spcPct val="50000"/>
                </a:spcBef>
              </a:pPr>
              <a:endParaRPr lang="en-US" altLang="ko-KR" sz="1400">
                <a:solidFill>
                  <a:srgbClr val="FFFFFF"/>
                </a:solidFill>
                <a:latin typeface="HY헤드라인M" pitchFamily="18" charset="-127"/>
                <a:ea typeface="HY헤드라인M" pitchFamily="18" charset="-127"/>
              </a:endParaRPr>
            </a:p>
          </p:txBody>
        </p:sp>
        <p:sp>
          <p:nvSpPr>
            <p:cNvPr id="9" name="Oval 62"/>
            <p:cNvSpPr>
              <a:spLocks noChangeArrowheads="1"/>
            </p:cNvSpPr>
            <p:nvPr/>
          </p:nvSpPr>
          <p:spPr bwMode="auto">
            <a:xfrm>
              <a:off x="2115" y="1953"/>
              <a:ext cx="163" cy="170"/>
            </a:xfrm>
            <a:prstGeom prst="ellipse">
              <a:avLst/>
            </a:prstGeom>
            <a:grpFill/>
            <a:ln w="9525" algn="ctr">
              <a:noFill/>
              <a:round/>
              <a:headEnd/>
              <a:tailEnd/>
            </a:ln>
            <a:sp3d>
              <a:bevelT/>
            </a:sp3d>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grpSp>
      <p:sp>
        <p:nvSpPr>
          <p:cNvPr id="10" name="TextBox 9"/>
          <p:cNvSpPr txBox="1"/>
          <p:nvPr/>
        </p:nvSpPr>
        <p:spPr>
          <a:xfrm>
            <a:off x="5943600" y="3957935"/>
            <a:ext cx="1524000" cy="461665"/>
          </a:xfrm>
          <a:prstGeom prst="rect">
            <a:avLst/>
          </a:prstGeom>
          <a:noFill/>
        </p:spPr>
        <p:txBody>
          <a:bodyPr wrap="square" rtlCol="0">
            <a:spAutoFit/>
          </a:bodyPr>
          <a:lstStyle/>
          <a:p>
            <a:r>
              <a:rPr lang="zh-CN" altLang="en-US" sz="2400" b="1" dirty="0" smtClean="0">
                <a:solidFill>
                  <a:srgbClr val="FFFF00"/>
                </a:solidFill>
              </a:rPr>
              <a:t>馆际互借</a:t>
            </a:r>
            <a:endParaRPr lang="zh-CN" altLang="en-US" sz="2400" b="1" dirty="0">
              <a:solidFill>
                <a:srgbClr val="FFFF00"/>
              </a:solidFill>
            </a:endParaRPr>
          </a:p>
        </p:txBody>
      </p:sp>
      <p:sp>
        <p:nvSpPr>
          <p:cNvPr id="11" name="Line 5"/>
          <p:cNvSpPr>
            <a:spLocks noChangeShapeType="1"/>
          </p:cNvSpPr>
          <p:nvPr/>
        </p:nvSpPr>
        <p:spPr bwMode="gray">
          <a:xfrm>
            <a:off x="4191000" y="3352800"/>
            <a:ext cx="1752600" cy="762000"/>
          </a:xfrm>
          <a:prstGeom prst="line">
            <a:avLst/>
          </a:prstGeom>
          <a:noFill/>
          <a:ln w="19050">
            <a:solidFill>
              <a:srgbClr val="00B0F0"/>
            </a:solidFill>
            <a:round/>
            <a:headEnd type="triangle" w="med" len="med"/>
            <a:tailEnd type="triangle" w="med" len="med"/>
          </a:ln>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3" name="Line 5"/>
          <p:cNvSpPr>
            <a:spLocks noChangeShapeType="1"/>
          </p:cNvSpPr>
          <p:nvPr/>
        </p:nvSpPr>
        <p:spPr bwMode="gray">
          <a:xfrm>
            <a:off x="2667000" y="3962400"/>
            <a:ext cx="3276600" cy="304800"/>
          </a:xfrm>
          <a:prstGeom prst="line">
            <a:avLst/>
          </a:prstGeom>
          <a:noFill/>
          <a:ln w="19050">
            <a:solidFill>
              <a:srgbClr val="00B0F0"/>
            </a:solidFill>
            <a:round/>
            <a:headEnd type="triangle" w="med" len="med"/>
            <a:tailEnd type="triangle" w="med" len="med"/>
          </a:ln>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4" name="Line 5"/>
          <p:cNvSpPr>
            <a:spLocks noChangeShapeType="1"/>
          </p:cNvSpPr>
          <p:nvPr/>
        </p:nvSpPr>
        <p:spPr bwMode="gray">
          <a:xfrm>
            <a:off x="1905000" y="3048000"/>
            <a:ext cx="4038600" cy="1219200"/>
          </a:xfrm>
          <a:prstGeom prst="line">
            <a:avLst/>
          </a:prstGeom>
          <a:noFill/>
          <a:ln w="19050">
            <a:solidFill>
              <a:srgbClr val="00B0F0"/>
            </a:solidFill>
            <a:round/>
            <a:headEnd type="triangle" w="med" len="med"/>
            <a:tailEnd type="triangle" w="med" len="med"/>
          </a:ln>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5" name="Line 5"/>
          <p:cNvSpPr>
            <a:spLocks noChangeShapeType="1"/>
          </p:cNvSpPr>
          <p:nvPr/>
        </p:nvSpPr>
        <p:spPr bwMode="gray">
          <a:xfrm flipH="1">
            <a:off x="5867400" y="2438400"/>
            <a:ext cx="533400" cy="1600200"/>
          </a:xfrm>
          <a:prstGeom prst="line">
            <a:avLst/>
          </a:prstGeom>
          <a:noFill/>
          <a:ln w="19050">
            <a:solidFill>
              <a:srgbClr val="00B0F0"/>
            </a:solidFill>
            <a:round/>
            <a:headEnd type="triangle" w="med" len="med"/>
            <a:tailEnd type="triangle" w="med" len="med"/>
          </a:ln>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6" name="Line 5"/>
          <p:cNvSpPr>
            <a:spLocks noChangeShapeType="1"/>
          </p:cNvSpPr>
          <p:nvPr/>
        </p:nvSpPr>
        <p:spPr bwMode="gray">
          <a:xfrm flipH="1">
            <a:off x="5867401" y="2819400"/>
            <a:ext cx="152400" cy="1143000"/>
          </a:xfrm>
          <a:prstGeom prst="line">
            <a:avLst/>
          </a:prstGeom>
          <a:noFill/>
          <a:ln w="19050">
            <a:solidFill>
              <a:srgbClr val="00B0F0"/>
            </a:solidFill>
            <a:round/>
            <a:headEnd type="triangle" w="med" len="med"/>
            <a:tailEnd type="triangle" w="med" len="med"/>
          </a:ln>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7" name="Line 5"/>
          <p:cNvSpPr>
            <a:spLocks noChangeShapeType="1"/>
          </p:cNvSpPr>
          <p:nvPr/>
        </p:nvSpPr>
        <p:spPr bwMode="gray">
          <a:xfrm>
            <a:off x="5791200" y="3124200"/>
            <a:ext cx="152400" cy="1066800"/>
          </a:xfrm>
          <a:prstGeom prst="line">
            <a:avLst/>
          </a:prstGeom>
          <a:noFill/>
          <a:ln w="19050">
            <a:solidFill>
              <a:srgbClr val="00B0F0"/>
            </a:solidFill>
            <a:round/>
            <a:headEnd type="triangle" w="med" len="med"/>
            <a:tailEnd type="triangle" w="med" len="med"/>
          </a:ln>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8" name="Line 5"/>
          <p:cNvSpPr>
            <a:spLocks noChangeShapeType="1"/>
          </p:cNvSpPr>
          <p:nvPr/>
        </p:nvSpPr>
        <p:spPr bwMode="gray">
          <a:xfrm flipV="1">
            <a:off x="2133600" y="4267200"/>
            <a:ext cx="3733800" cy="152400"/>
          </a:xfrm>
          <a:prstGeom prst="line">
            <a:avLst/>
          </a:prstGeom>
          <a:noFill/>
          <a:ln w="19050">
            <a:solidFill>
              <a:srgbClr val="00B0F0"/>
            </a:solidFill>
            <a:round/>
            <a:headEnd type="triangle" w="med" len="med"/>
            <a:tailEnd type="triangle" w="med" len="med"/>
          </a:ln>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19" name="Line 5"/>
          <p:cNvSpPr>
            <a:spLocks noChangeShapeType="1"/>
          </p:cNvSpPr>
          <p:nvPr/>
        </p:nvSpPr>
        <p:spPr bwMode="gray">
          <a:xfrm flipV="1">
            <a:off x="3505200" y="4267200"/>
            <a:ext cx="2438400" cy="533400"/>
          </a:xfrm>
          <a:prstGeom prst="line">
            <a:avLst/>
          </a:prstGeom>
          <a:noFill/>
          <a:ln w="19050">
            <a:solidFill>
              <a:srgbClr val="00B0F0"/>
            </a:solidFill>
            <a:round/>
            <a:headEnd type="triangle" w="med" len="med"/>
            <a:tailEnd type="triangle" w="med" len="med"/>
          </a:ln>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20" name="Line 5"/>
          <p:cNvSpPr>
            <a:spLocks noChangeShapeType="1"/>
          </p:cNvSpPr>
          <p:nvPr/>
        </p:nvSpPr>
        <p:spPr bwMode="gray">
          <a:xfrm flipV="1">
            <a:off x="3505200" y="4343400"/>
            <a:ext cx="2438400" cy="1295400"/>
          </a:xfrm>
          <a:prstGeom prst="line">
            <a:avLst/>
          </a:prstGeom>
          <a:noFill/>
          <a:ln w="19050">
            <a:solidFill>
              <a:srgbClr val="00B0F0"/>
            </a:solidFill>
            <a:round/>
            <a:headEnd type="triangle" w="med" len="med"/>
            <a:tailEnd type="triangle" w="med" len="med"/>
          </a:ln>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21" name="Line 5"/>
          <p:cNvSpPr>
            <a:spLocks noChangeShapeType="1"/>
          </p:cNvSpPr>
          <p:nvPr/>
        </p:nvSpPr>
        <p:spPr bwMode="gray">
          <a:xfrm flipV="1">
            <a:off x="4191000" y="4419600"/>
            <a:ext cx="1752600" cy="1295400"/>
          </a:xfrm>
          <a:prstGeom prst="line">
            <a:avLst/>
          </a:prstGeom>
          <a:noFill/>
          <a:ln w="19050">
            <a:solidFill>
              <a:srgbClr val="00B0F0"/>
            </a:solidFill>
            <a:round/>
            <a:headEnd type="triangle" w="med" len="med"/>
            <a:tailEnd type="triangle" w="med" len="med"/>
          </a:ln>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22" name="Line 5"/>
          <p:cNvSpPr>
            <a:spLocks noChangeShapeType="1"/>
          </p:cNvSpPr>
          <p:nvPr/>
        </p:nvSpPr>
        <p:spPr bwMode="gray">
          <a:xfrm flipV="1">
            <a:off x="4953000" y="4495800"/>
            <a:ext cx="990600" cy="1295400"/>
          </a:xfrm>
          <a:prstGeom prst="line">
            <a:avLst/>
          </a:prstGeom>
          <a:noFill/>
          <a:ln w="19050">
            <a:solidFill>
              <a:srgbClr val="00B0F0"/>
            </a:solidFill>
            <a:round/>
            <a:headEnd type="triangle" w="med" len="med"/>
            <a:tailEnd type="triangle" w="med" len="med"/>
          </a:ln>
        </p:spPr>
        <p:txBody>
          <a:bodyPr wrap="none"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sp>
        <p:nvSpPr>
          <p:cNvPr id="23"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n-ea"/>
                <a:ea typeface="+mn-ea"/>
                <a:cs typeface="+mj-cs"/>
              </a:rPr>
              <a:t>国家图书馆 馆际互借与文献传递服务</a:t>
            </a:r>
            <a:endParaRPr kumimoji="0" lang="zh-CN" altLang="zh-CN" sz="3600" b="0" i="0" u="none" strike="noStrike" kern="0" cap="none" spc="0" normalizeH="0" baseline="0" noProof="0" dirty="0" smtClean="0">
              <a:ln>
                <a:noFill/>
              </a:ln>
              <a:solidFill>
                <a:schemeClr val="bg1"/>
              </a:solidFill>
              <a:effectLst/>
              <a:uLnTx/>
              <a:uFillTx/>
              <a:latin typeface="+mn-ea"/>
              <a:ea typeface="+mn-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strVal val="#ppt_w*0.70"/>
                                          </p:val>
                                        </p:tav>
                                        <p:tav tm="100000">
                                          <p:val>
                                            <p:strVal val="#ppt_w"/>
                                          </p:val>
                                        </p:tav>
                                      </p:tavLst>
                                    </p:anim>
                                    <p:anim calcmode="lin" valueType="num">
                                      <p:cBhvr>
                                        <p:cTn id="14" dur="1000" fill="hold"/>
                                        <p:tgtEl>
                                          <p:spTgt spid="16"/>
                                        </p:tgtEl>
                                        <p:attrNameLst>
                                          <p:attrName>ppt_h</p:attrName>
                                        </p:attrNameLst>
                                      </p:cBhvr>
                                      <p:tavLst>
                                        <p:tav tm="0">
                                          <p:val>
                                            <p:strVal val="#ppt_h"/>
                                          </p:val>
                                        </p:tav>
                                        <p:tav tm="100000">
                                          <p:val>
                                            <p:strVal val="#ppt_h"/>
                                          </p:val>
                                        </p:tav>
                                      </p:tavLst>
                                    </p:anim>
                                    <p:animEffect transition="in" filter="fade">
                                      <p:cBhvr>
                                        <p:cTn id="15" dur="1000"/>
                                        <p:tgtEl>
                                          <p:spTgt spid="16"/>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strVal val="#ppt_w*0.70"/>
                                          </p:val>
                                        </p:tav>
                                        <p:tav tm="100000">
                                          <p:val>
                                            <p:strVal val="#ppt_w"/>
                                          </p:val>
                                        </p:tav>
                                      </p:tavLst>
                                    </p:anim>
                                    <p:anim calcmode="lin" valueType="num">
                                      <p:cBhvr>
                                        <p:cTn id="20" dur="500" fill="hold"/>
                                        <p:tgtEl>
                                          <p:spTgt spid="17"/>
                                        </p:tgtEl>
                                        <p:attrNameLst>
                                          <p:attrName>ppt_h</p:attrName>
                                        </p:attrNameLst>
                                      </p:cBhvr>
                                      <p:tavLst>
                                        <p:tav tm="0">
                                          <p:val>
                                            <p:strVal val="#ppt_h"/>
                                          </p:val>
                                        </p:tav>
                                        <p:tav tm="100000">
                                          <p:val>
                                            <p:strVal val="#ppt_h"/>
                                          </p:val>
                                        </p:tav>
                                      </p:tavLst>
                                    </p:anim>
                                    <p:animEffect transition="in" filter="fade">
                                      <p:cBhvr>
                                        <p:cTn id="21" dur="500"/>
                                        <p:tgtEl>
                                          <p:spTgt spid="17"/>
                                        </p:tgtEl>
                                      </p:cBhvr>
                                    </p:animEffect>
                                  </p:childTnLst>
                                </p:cTn>
                              </p:par>
                            </p:childTnLst>
                          </p:cTn>
                        </p:par>
                        <p:par>
                          <p:cTn id="22" fill="hold">
                            <p:stCondLst>
                              <p:cond delay="2500"/>
                            </p:stCondLst>
                            <p:childTnLst>
                              <p:par>
                                <p:cTn id="23" presetID="55"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strVal val="#ppt_w*0.70"/>
                                          </p:val>
                                        </p:tav>
                                        <p:tav tm="100000">
                                          <p:val>
                                            <p:strVal val="#ppt_w"/>
                                          </p:val>
                                        </p:tav>
                                      </p:tavLst>
                                    </p:anim>
                                    <p:anim calcmode="lin" valueType="num">
                                      <p:cBhvr>
                                        <p:cTn id="26" dur="1000" fill="hold"/>
                                        <p:tgtEl>
                                          <p:spTgt spid="11"/>
                                        </p:tgtEl>
                                        <p:attrNameLst>
                                          <p:attrName>ppt_h</p:attrName>
                                        </p:attrNameLst>
                                      </p:cBhvr>
                                      <p:tavLst>
                                        <p:tav tm="0">
                                          <p:val>
                                            <p:strVal val="#ppt_h"/>
                                          </p:val>
                                        </p:tav>
                                        <p:tav tm="100000">
                                          <p:val>
                                            <p:strVal val="#ppt_h"/>
                                          </p:val>
                                        </p:tav>
                                      </p:tavLst>
                                    </p:anim>
                                    <p:animEffect transition="in" filter="fade">
                                      <p:cBhvr>
                                        <p:cTn id="27" dur="1000"/>
                                        <p:tgtEl>
                                          <p:spTgt spid="11"/>
                                        </p:tgtEl>
                                      </p:cBhvr>
                                    </p:animEffect>
                                  </p:childTnLst>
                                </p:cTn>
                              </p:par>
                            </p:childTnLst>
                          </p:cTn>
                        </p:par>
                        <p:par>
                          <p:cTn id="28" fill="hold">
                            <p:stCondLst>
                              <p:cond delay="3500"/>
                            </p:stCondLst>
                            <p:childTnLst>
                              <p:par>
                                <p:cTn id="29" presetID="55"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strVal val="#ppt_w*0.70"/>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Effect transition="in" filter="fade">
                                      <p:cBhvr>
                                        <p:cTn id="33" dur="1000"/>
                                        <p:tgtEl>
                                          <p:spTgt spid="14"/>
                                        </p:tgtEl>
                                      </p:cBhvr>
                                    </p:animEffect>
                                  </p:childTnLst>
                                </p:cTn>
                              </p:par>
                            </p:childTnLst>
                          </p:cTn>
                        </p:par>
                        <p:par>
                          <p:cTn id="34" fill="hold">
                            <p:stCondLst>
                              <p:cond delay="4500"/>
                            </p:stCondLst>
                            <p:childTnLst>
                              <p:par>
                                <p:cTn id="35" presetID="55"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000" fill="hold"/>
                                        <p:tgtEl>
                                          <p:spTgt spid="13"/>
                                        </p:tgtEl>
                                        <p:attrNameLst>
                                          <p:attrName>ppt_w</p:attrName>
                                        </p:attrNameLst>
                                      </p:cBhvr>
                                      <p:tavLst>
                                        <p:tav tm="0">
                                          <p:val>
                                            <p:strVal val="#ppt_w*0.70"/>
                                          </p:val>
                                        </p:tav>
                                        <p:tav tm="100000">
                                          <p:val>
                                            <p:strVal val="#ppt_w"/>
                                          </p:val>
                                        </p:tav>
                                      </p:tavLst>
                                    </p:anim>
                                    <p:anim calcmode="lin" valueType="num">
                                      <p:cBhvr>
                                        <p:cTn id="38" dur="1000" fill="hold"/>
                                        <p:tgtEl>
                                          <p:spTgt spid="13"/>
                                        </p:tgtEl>
                                        <p:attrNameLst>
                                          <p:attrName>ppt_h</p:attrName>
                                        </p:attrNameLst>
                                      </p:cBhvr>
                                      <p:tavLst>
                                        <p:tav tm="0">
                                          <p:val>
                                            <p:strVal val="#ppt_h"/>
                                          </p:val>
                                        </p:tav>
                                        <p:tav tm="100000">
                                          <p:val>
                                            <p:strVal val="#ppt_h"/>
                                          </p:val>
                                        </p:tav>
                                      </p:tavLst>
                                    </p:anim>
                                    <p:animEffect transition="in" filter="fade">
                                      <p:cBhvr>
                                        <p:cTn id="39" dur="1000"/>
                                        <p:tgtEl>
                                          <p:spTgt spid="13"/>
                                        </p:tgtEl>
                                      </p:cBhvr>
                                    </p:animEffect>
                                  </p:childTnLst>
                                </p:cTn>
                              </p:par>
                            </p:childTnLst>
                          </p:cTn>
                        </p:par>
                        <p:par>
                          <p:cTn id="40" fill="hold">
                            <p:stCondLst>
                              <p:cond delay="5500"/>
                            </p:stCondLst>
                            <p:childTnLst>
                              <p:par>
                                <p:cTn id="41" presetID="55"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1000" fill="hold"/>
                                        <p:tgtEl>
                                          <p:spTgt spid="18"/>
                                        </p:tgtEl>
                                        <p:attrNameLst>
                                          <p:attrName>ppt_w</p:attrName>
                                        </p:attrNameLst>
                                      </p:cBhvr>
                                      <p:tavLst>
                                        <p:tav tm="0">
                                          <p:val>
                                            <p:strVal val="#ppt_w*0.70"/>
                                          </p:val>
                                        </p:tav>
                                        <p:tav tm="100000">
                                          <p:val>
                                            <p:strVal val="#ppt_w"/>
                                          </p:val>
                                        </p:tav>
                                      </p:tavLst>
                                    </p:anim>
                                    <p:anim calcmode="lin" valueType="num">
                                      <p:cBhvr>
                                        <p:cTn id="44" dur="1000" fill="hold"/>
                                        <p:tgtEl>
                                          <p:spTgt spid="18"/>
                                        </p:tgtEl>
                                        <p:attrNameLst>
                                          <p:attrName>ppt_h</p:attrName>
                                        </p:attrNameLst>
                                      </p:cBhvr>
                                      <p:tavLst>
                                        <p:tav tm="0">
                                          <p:val>
                                            <p:strVal val="#ppt_h"/>
                                          </p:val>
                                        </p:tav>
                                        <p:tav tm="100000">
                                          <p:val>
                                            <p:strVal val="#ppt_h"/>
                                          </p:val>
                                        </p:tav>
                                      </p:tavLst>
                                    </p:anim>
                                    <p:animEffect transition="in" filter="fade">
                                      <p:cBhvr>
                                        <p:cTn id="45" dur="1000"/>
                                        <p:tgtEl>
                                          <p:spTgt spid="18"/>
                                        </p:tgtEl>
                                      </p:cBhvr>
                                    </p:animEffect>
                                  </p:childTnLst>
                                </p:cTn>
                              </p:par>
                            </p:childTnLst>
                          </p:cTn>
                        </p:par>
                        <p:par>
                          <p:cTn id="46" fill="hold">
                            <p:stCondLst>
                              <p:cond delay="6500"/>
                            </p:stCondLst>
                            <p:childTnLst>
                              <p:par>
                                <p:cTn id="47" presetID="55"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1000" fill="hold"/>
                                        <p:tgtEl>
                                          <p:spTgt spid="19"/>
                                        </p:tgtEl>
                                        <p:attrNameLst>
                                          <p:attrName>ppt_w</p:attrName>
                                        </p:attrNameLst>
                                      </p:cBhvr>
                                      <p:tavLst>
                                        <p:tav tm="0">
                                          <p:val>
                                            <p:strVal val="#ppt_w*0.70"/>
                                          </p:val>
                                        </p:tav>
                                        <p:tav tm="100000">
                                          <p:val>
                                            <p:strVal val="#ppt_w"/>
                                          </p:val>
                                        </p:tav>
                                      </p:tavLst>
                                    </p:anim>
                                    <p:anim calcmode="lin" valueType="num">
                                      <p:cBhvr>
                                        <p:cTn id="50" dur="1000" fill="hold"/>
                                        <p:tgtEl>
                                          <p:spTgt spid="19"/>
                                        </p:tgtEl>
                                        <p:attrNameLst>
                                          <p:attrName>ppt_h</p:attrName>
                                        </p:attrNameLst>
                                      </p:cBhvr>
                                      <p:tavLst>
                                        <p:tav tm="0">
                                          <p:val>
                                            <p:strVal val="#ppt_h"/>
                                          </p:val>
                                        </p:tav>
                                        <p:tav tm="100000">
                                          <p:val>
                                            <p:strVal val="#ppt_h"/>
                                          </p:val>
                                        </p:tav>
                                      </p:tavLst>
                                    </p:anim>
                                    <p:animEffect transition="in" filter="fade">
                                      <p:cBhvr>
                                        <p:cTn id="51" dur="1000"/>
                                        <p:tgtEl>
                                          <p:spTgt spid="19"/>
                                        </p:tgtEl>
                                      </p:cBhvr>
                                    </p:animEffect>
                                  </p:childTnLst>
                                </p:cTn>
                              </p:par>
                            </p:childTnLst>
                          </p:cTn>
                        </p:par>
                        <p:par>
                          <p:cTn id="52" fill="hold">
                            <p:stCondLst>
                              <p:cond delay="7500"/>
                            </p:stCondLst>
                            <p:childTnLst>
                              <p:par>
                                <p:cTn id="53" presetID="55"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strVal val="#ppt_w*0.70"/>
                                          </p:val>
                                        </p:tav>
                                        <p:tav tm="100000">
                                          <p:val>
                                            <p:strVal val="#ppt_w"/>
                                          </p:val>
                                        </p:tav>
                                      </p:tavLst>
                                    </p:anim>
                                    <p:anim calcmode="lin" valueType="num">
                                      <p:cBhvr>
                                        <p:cTn id="56" dur="500" fill="hold"/>
                                        <p:tgtEl>
                                          <p:spTgt spid="20"/>
                                        </p:tgtEl>
                                        <p:attrNameLst>
                                          <p:attrName>ppt_h</p:attrName>
                                        </p:attrNameLst>
                                      </p:cBhvr>
                                      <p:tavLst>
                                        <p:tav tm="0">
                                          <p:val>
                                            <p:strVal val="#ppt_h"/>
                                          </p:val>
                                        </p:tav>
                                        <p:tav tm="100000">
                                          <p:val>
                                            <p:strVal val="#ppt_h"/>
                                          </p:val>
                                        </p:tav>
                                      </p:tavLst>
                                    </p:anim>
                                    <p:animEffect transition="in" filter="fade">
                                      <p:cBhvr>
                                        <p:cTn id="57" dur="500"/>
                                        <p:tgtEl>
                                          <p:spTgt spid="20"/>
                                        </p:tgtEl>
                                      </p:cBhvr>
                                    </p:animEffect>
                                  </p:childTnLst>
                                </p:cTn>
                              </p:par>
                            </p:childTnLst>
                          </p:cTn>
                        </p:par>
                        <p:par>
                          <p:cTn id="58" fill="hold">
                            <p:stCondLst>
                              <p:cond delay="8000"/>
                            </p:stCondLst>
                            <p:childTnLst>
                              <p:par>
                                <p:cTn id="59" presetID="55"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1000" fill="hold"/>
                                        <p:tgtEl>
                                          <p:spTgt spid="21"/>
                                        </p:tgtEl>
                                        <p:attrNameLst>
                                          <p:attrName>ppt_w</p:attrName>
                                        </p:attrNameLst>
                                      </p:cBhvr>
                                      <p:tavLst>
                                        <p:tav tm="0">
                                          <p:val>
                                            <p:strVal val="#ppt_w*0.70"/>
                                          </p:val>
                                        </p:tav>
                                        <p:tav tm="100000">
                                          <p:val>
                                            <p:strVal val="#ppt_w"/>
                                          </p:val>
                                        </p:tav>
                                      </p:tavLst>
                                    </p:anim>
                                    <p:anim calcmode="lin" valueType="num">
                                      <p:cBhvr>
                                        <p:cTn id="62" dur="1000" fill="hold"/>
                                        <p:tgtEl>
                                          <p:spTgt spid="21"/>
                                        </p:tgtEl>
                                        <p:attrNameLst>
                                          <p:attrName>ppt_h</p:attrName>
                                        </p:attrNameLst>
                                      </p:cBhvr>
                                      <p:tavLst>
                                        <p:tav tm="0">
                                          <p:val>
                                            <p:strVal val="#ppt_h"/>
                                          </p:val>
                                        </p:tav>
                                        <p:tav tm="100000">
                                          <p:val>
                                            <p:strVal val="#ppt_h"/>
                                          </p:val>
                                        </p:tav>
                                      </p:tavLst>
                                    </p:anim>
                                    <p:animEffect transition="in" filter="fade">
                                      <p:cBhvr>
                                        <p:cTn id="63" dur="1000"/>
                                        <p:tgtEl>
                                          <p:spTgt spid="21"/>
                                        </p:tgtEl>
                                      </p:cBhvr>
                                    </p:animEffect>
                                  </p:childTnLst>
                                </p:cTn>
                              </p:par>
                            </p:childTnLst>
                          </p:cTn>
                        </p:par>
                        <p:par>
                          <p:cTn id="64" fill="hold">
                            <p:stCondLst>
                              <p:cond delay="9000"/>
                            </p:stCondLst>
                            <p:childTnLst>
                              <p:par>
                                <p:cTn id="65" presetID="55"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1000" fill="hold"/>
                                        <p:tgtEl>
                                          <p:spTgt spid="22"/>
                                        </p:tgtEl>
                                        <p:attrNameLst>
                                          <p:attrName>ppt_w</p:attrName>
                                        </p:attrNameLst>
                                      </p:cBhvr>
                                      <p:tavLst>
                                        <p:tav tm="0">
                                          <p:val>
                                            <p:strVal val="#ppt_w*0.70"/>
                                          </p:val>
                                        </p:tav>
                                        <p:tav tm="100000">
                                          <p:val>
                                            <p:strVal val="#ppt_w"/>
                                          </p:val>
                                        </p:tav>
                                      </p:tavLst>
                                    </p:anim>
                                    <p:anim calcmode="lin" valueType="num">
                                      <p:cBhvr>
                                        <p:cTn id="68" dur="1000" fill="hold"/>
                                        <p:tgtEl>
                                          <p:spTgt spid="22"/>
                                        </p:tgtEl>
                                        <p:attrNameLst>
                                          <p:attrName>ppt_h</p:attrName>
                                        </p:attrNameLst>
                                      </p:cBhvr>
                                      <p:tavLst>
                                        <p:tav tm="0">
                                          <p:val>
                                            <p:strVal val="#ppt_h"/>
                                          </p:val>
                                        </p:tav>
                                        <p:tav tm="100000">
                                          <p:val>
                                            <p:strVal val="#ppt_h"/>
                                          </p:val>
                                        </p:tav>
                                      </p:tavLst>
                                    </p:anim>
                                    <p:animEffect transition="in" filter="fade">
                                      <p:cBhvr>
                                        <p:cTn id="6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box_reflex"/>
          <p:cNvPicPr>
            <a:picLocks noChangeAspect="1" noChangeArrowheads="1"/>
          </p:cNvPicPr>
          <p:nvPr/>
        </p:nvPicPr>
        <p:blipFill>
          <a:blip r:embed="rId2" cstate="print"/>
          <a:srcRect/>
          <a:stretch>
            <a:fillRect/>
          </a:stretch>
        </p:blipFill>
        <p:spPr bwMode="auto">
          <a:xfrm>
            <a:off x="2661284" y="4842681"/>
            <a:ext cx="578232" cy="495379"/>
          </a:xfrm>
          <a:prstGeom prst="rect">
            <a:avLst/>
          </a:prstGeom>
          <a:noFill/>
          <a:ln w="9525">
            <a:noFill/>
            <a:miter lim="800000"/>
            <a:headEnd/>
            <a:tailEnd/>
          </a:ln>
        </p:spPr>
      </p:pic>
      <p:pic>
        <p:nvPicPr>
          <p:cNvPr id="6" name="Picture 3" descr="box_reflex"/>
          <p:cNvPicPr>
            <a:picLocks noChangeAspect="1" noChangeArrowheads="1"/>
          </p:cNvPicPr>
          <p:nvPr/>
        </p:nvPicPr>
        <p:blipFill>
          <a:blip r:embed="rId3" cstate="print"/>
          <a:srcRect/>
          <a:stretch>
            <a:fillRect/>
          </a:stretch>
        </p:blipFill>
        <p:spPr bwMode="auto">
          <a:xfrm>
            <a:off x="6334757" y="3896957"/>
            <a:ext cx="473470" cy="405310"/>
          </a:xfrm>
          <a:prstGeom prst="rect">
            <a:avLst/>
          </a:prstGeom>
          <a:noFill/>
          <a:ln w="9525">
            <a:noFill/>
            <a:miter lim="800000"/>
            <a:headEnd/>
            <a:tailEnd/>
          </a:ln>
        </p:spPr>
      </p:pic>
      <p:pic>
        <p:nvPicPr>
          <p:cNvPr id="7" name="Picture 4" descr="box_reflex"/>
          <p:cNvPicPr>
            <a:picLocks noChangeAspect="1" noChangeArrowheads="1"/>
          </p:cNvPicPr>
          <p:nvPr/>
        </p:nvPicPr>
        <p:blipFill>
          <a:blip r:embed="rId3" cstate="print"/>
          <a:srcRect/>
          <a:stretch>
            <a:fillRect/>
          </a:stretch>
        </p:blipFill>
        <p:spPr bwMode="auto">
          <a:xfrm>
            <a:off x="3967408" y="2681027"/>
            <a:ext cx="471429" cy="405310"/>
          </a:xfrm>
          <a:prstGeom prst="rect">
            <a:avLst/>
          </a:prstGeom>
          <a:noFill/>
          <a:ln w="9525">
            <a:noFill/>
            <a:miter lim="800000"/>
            <a:headEnd/>
            <a:tailEnd/>
          </a:ln>
        </p:spPr>
      </p:pic>
      <p:cxnSp>
        <p:nvCxnSpPr>
          <p:cNvPr id="8" name="AutoShape 5"/>
          <p:cNvCxnSpPr>
            <a:cxnSpLocks noChangeShapeType="1"/>
          </p:cNvCxnSpPr>
          <p:nvPr/>
        </p:nvCxnSpPr>
        <p:spPr bwMode="auto">
          <a:xfrm rot="5400000">
            <a:off x="2721889" y="3583081"/>
            <a:ext cx="1756344" cy="897960"/>
          </a:xfrm>
          <a:prstGeom prst="straightConnector1">
            <a:avLst/>
          </a:prstGeom>
          <a:noFill/>
          <a:ln w="25400" cap="rnd" cmpd="sng">
            <a:solidFill>
              <a:schemeClr val="tx1"/>
            </a:solidFill>
            <a:prstDash val="sysDot"/>
            <a:round/>
            <a:headEnd/>
            <a:tailEnd/>
          </a:ln>
          <a:effectLst/>
        </p:spPr>
      </p:cxnSp>
      <p:cxnSp>
        <p:nvCxnSpPr>
          <p:cNvPr id="9" name="AutoShape 7"/>
          <p:cNvCxnSpPr>
            <a:cxnSpLocks noChangeShapeType="1"/>
          </p:cNvCxnSpPr>
          <p:nvPr/>
        </p:nvCxnSpPr>
        <p:spPr bwMode="auto">
          <a:xfrm rot="10800000">
            <a:off x="4457204" y="3018785"/>
            <a:ext cx="1877553" cy="878172"/>
          </a:xfrm>
          <a:prstGeom prst="straightConnector1">
            <a:avLst/>
          </a:prstGeom>
          <a:noFill/>
          <a:ln w="25400" cap="rnd" cmpd="sng">
            <a:solidFill>
              <a:schemeClr val="tx1"/>
            </a:solidFill>
            <a:prstDash val="sysDot"/>
            <a:round/>
            <a:headEnd/>
            <a:tailEnd/>
          </a:ln>
          <a:effectLst/>
        </p:spPr>
      </p:cxnSp>
      <p:grpSp>
        <p:nvGrpSpPr>
          <p:cNvPr id="10" name="Group 8"/>
          <p:cNvGrpSpPr>
            <a:grpSpLocks/>
          </p:cNvGrpSpPr>
          <p:nvPr/>
        </p:nvGrpSpPr>
        <p:grpSpPr bwMode="auto">
          <a:xfrm>
            <a:off x="3477611" y="1600200"/>
            <a:ext cx="1387757" cy="1013275"/>
            <a:chOff x="0" y="0"/>
            <a:chExt cx="1680" cy="1296"/>
          </a:xfrm>
        </p:grpSpPr>
        <p:pic>
          <p:nvPicPr>
            <p:cNvPr id="18" name="Picture 9" descr="box_reflex3"/>
            <p:cNvPicPr>
              <a:picLocks noChangeAspect="1" noChangeArrowheads="1"/>
            </p:cNvPicPr>
            <p:nvPr/>
          </p:nvPicPr>
          <p:blipFill>
            <a:blip r:embed="rId4" cstate="print"/>
            <a:srcRect/>
            <a:stretch>
              <a:fillRect/>
            </a:stretch>
          </p:blipFill>
          <p:spPr bwMode="auto">
            <a:xfrm>
              <a:off x="0" y="0"/>
              <a:ext cx="1680" cy="1296"/>
            </a:xfrm>
            <a:prstGeom prst="rect">
              <a:avLst/>
            </a:prstGeom>
            <a:noFill/>
            <a:ln w="9525">
              <a:noFill/>
              <a:miter lim="800000"/>
              <a:headEnd/>
              <a:tailEnd/>
            </a:ln>
          </p:spPr>
        </p:pic>
        <p:sp>
          <p:nvSpPr>
            <p:cNvPr id="19" name="Rectangle 10"/>
            <p:cNvSpPr>
              <a:spLocks noChangeArrowheads="1"/>
            </p:cNvSpPr>
            <p:nvPr/>
          </p:nvSpPr>
          <p:spPr bwMode="auto">
            <a:xfrm>
              <a:off x="0" y="0"/>
              <a:ext cx="1680" cy="1296"/>
            </a:xfrm>
            <a:prstGeom prst="rect">
              <a:avLst/>
            </a:prstGeom>
            <a:noFill/>
            <a:ln w="9525">
              <a:noFill/>
              <a:miter lim="800000"/>
              <a:headEnd/>
              <a:tailEnd/>
            </a:ln>
            <a:effectLst/>
          </p:spPr>
          <p:txBody>
            <a:bodyPr wrap="none" anchor="ctr"/>
            <a:lstStyle/>
            <a:p>
              <a:r>
                <a:rPr lang="en-US" altLang="zh-CN" sz="1400" b="1" dirty="0" smtClean="0">
                  <a:effectLst>
                    <a:outerShdw blurRad="38100" dist="38100" dir="2700000" algn="tl">
                      <a:srgbClr val="FFFFFF"/>
                    </a:outerShdw>
                  </a:effectLst>
                  <a:ea typeface="Gulim" pitchFamily="34" charset="-127"/>
                </a:rPr>
                <a:t>    63</a:t>
              </a:r>
              <a:r>
                <a:rPr lang="zh-CN" altLang="en-US" sz="1400" b="1" dirty="0" smtClean="0">
                  <a:effectLst>
                    <a:outerShdw blurRad="38100" dist="38100" dir="2700000" algn="tl">
                      <a:srgbClr val="FFFFFF"/>
                    </a:outerShdw>
                  </a:effectLst>
                  <a:ea typeface="Gulim" pitchFamily="34" charset="-127"/>
                </a:rPr>
                <a:t>个国家</a:t>
              </a:r>
              <a:endParaRPr lang="en-US" sz="1400" b="1" dirty="0">
                <a:effectLst>
                  <a:outerShdw blurRad="38100" dist="38100" dir="2700000" algn="tl">
                    <a:srgbClr val="FFFFFF"/>
                  </a:outerShdw>
                </a:effectLst>
                <a:ea typeface="Gulim" pitchFamily="34" charset="-127"/>
              </a:endParaRPr>
            </a:p>
          </p:txBody>
        </p:sp>
      </p:grpSp>
      <p:grpSp>
        <p:nvGrpSpPr>
          <p:cNvPr id="11" name="Group 11"/>
          <p:cNvGrpSpPr>
            <a:grpSpLocks/>
          </p:cNvGrpSpPr>
          <p:nvPr/>
        </p:nvGrpSpPr>
        <p:grpSpPr bwMode="auto">
          <a:xfrm>
            <a:off x="457200" y="4504923"/>
            <a:ext cx="1959186" cy="1621240"/>
            <a:chOff x="0" y="-10"/>
            <a:chExt cx="1705" cy="1306"/>
          </a:xfrm>
        </p:grpSpPr>
        <p:pic>
          <p:nvPicPr>
            <p:cNvPr id="16" name="Picture 12" descr="box_reflex3"/>
            <p:cNvPicPr>
              <a:picLocks noChangeAspect="1" noChangeArrowheads="1"/>
            </p:cNvPicPr>
            <p:nvPr/>
          </p:nvPicPr>
          <p:blipFill>
            <a:blip r:embed="rId5"/>
            <a:srcRect/>
            <a:stretch>
              <a:fillRect/>
            </a:stretch>
          </p:blipFill>
          <p:spPr bwMode="auto">
            <a:xfrm>
              <a:off x="25" y="-10"/>
              <a:ext cx="1680" cy="1296"/>
            </a:xfrm>
            <a:prstGeom prst="rect">
              <a:avLst/>
            </a:prstGeom>
            <a:noFill/>
            <a:ln w="9525">
              <a:noFill/>
              <a:miter lim="800000"/>
              <a:headEnd/>
              <a:tailEnd/>
            </a:ln>
          </p:spPr>
        </p:pic>
        <p:sp>
          <p:nvSpPr>
            <p:cNvPr id="17" name="Rectangle 13"/>
            <p:cNvSpPr>
              <a:spLocks noChangeArrowheads="1"/>
            </p:cNvSpPr>
            <p:nvPr/>
          </p:nvSpPr>
          <p:spPr bwMode="auto">
            <a:xfrm>
              <a:off x="0" y="0"/>
              <a:ext cx="1680" cy="1296"/>
            </a:xfrm>
            <a:prstGeom prst="rect">
              <a:avLst/>
            </a:prstGeom>
            <a:noFill/>
            <a:ln w="9525">
              <a:noFill/>
              <a:miter lim="800000"/>
              <a:headEnd/>
              <a:tailEnd/>
            </a:ln>
            <a:effectLst/>
          </p:spPr>
          <p:txBody>
            <a:bodyPr wrap="none" anchor="ctr"/>
            <a:lstStyle/>
            <a:p>
              <a:r>
                <a:rPr lang="en-US" b="1" dirty="0">
                  <a:effectLst>
                    <a:outerShdw blurRad="38100" dist="38100" dir="2700000" algn="tl">
                      <a:srgbClr val="FFFFFF"/>
                    </a:outerShdw>
                  </a:effectLst>
                  <a:ea typeface="Gulim" pitchFamily="34" charset="-127"/>
                </a:rPr>
                <a:t> </a:t>
              </a:r>
              <a:r>
                <a:rPr lang="en-US" b="1" dirty="0" smtClean="0">
                  <a:effectLst>
                    <a:outerShdw blurRad="38100" dist="38100" dir="2700000" algn="tl">
                      <a:srgbClr val="FFFFFF"/>
                    </a:outerShdw>
                  </a:effectLst>
                  <a:ea typeface="Gulim" pitchFamily="34" charset="-127"/>
                </a:rPr>
                <a:t>   </a:t>
              </a:r>
              <a:r>
                <a:rPr lang="zh-CN" altLang="en-US" b="1" dirty="0" smtClean="0">
                  <a:effectLst>
                    <a:outerShdw blurRad="38100" dist="38100" dir="2700000" algn="tl">
                      <a:srgbClr val="FFFFFF"/>
                    </a:outerShdw>
                  </a:effectLst>
                  <a:ea typeface="Gulim" pitchFamily="34" charset="-127"/>
                </a:rPr>
                <a:t>国家图书馆</a:t>
              </a:r>
              <a:r>
                <a:rPr lang="en-US" b="1" dirty="0" smtClean="0">
                  <a:effectLst>
                    <a:outerShdw blurRad="38100" dist="38100" dir="2700000" algn="tl">
                      <a:srgbClr val="FFFFFF"/>
                    </a:outerShdw>
                  </a:effectLst>
                  <a:ea typeface="Gulim" pitchFamily="34" charset="-127"/>
                </a:rPr>
                <a:t>   </a:t>
              </a:r>
              <a:endParaRPr lang="en-US" b="1" dirty="0">
                <a:effectLst>
                  <a:outerShdw blurRad="38100" dist="38100" dir="2700000" algn="tl">
                    <a:srgbClr val="FFFFFF"/>
                  </a:outerShdw>
                </a:effectLst>
                <a:ea typeface="Gulim" pitchFamily="34" charset="-127"/>
              </a:endParaRPr>
            </a:p>
          </p:txBody>
        </p:sp>
      </p:grpSp>
      <p:grpSp>
        <p:nvGrpSpPr>
          <p:cNvPr id="12" name="Group 14"/>
          <p:cNvGrpSpPr>
            <a:grpSpLocks/>
          </p:cNvGrpSpPr>
          <p:nvPr/>
        </p:nvGrpSpPr>
        <p:grpSpPr bwMode="auto">
          <a:xfrm>
            <a:off x="6987819" y="3424096"/>
            <a:ext cx="1698981" cy="1193413"/>
            <a:chOff x="0" y="0"/>
            <a:chExt cx="1680" cy="1296"/>
          </a:xfrm>
        </p:grpSpPr>
        <p:pic>
          <p:nvPicPr>
            <p:cNvPr id="14" name="Picture 15" descr="box_reflex3"/>
            <p:cNvPicPr>
              <a:picLocks noChangeAspect="1" noChangeArrowheads="1"/>
            </p:cNvPicPr>
            <p:nvPr/>
          </p:nvPicPr>
          <p:blipFill>
            <a:blip r:embed="rId6" cstate="print"/>
            <a:srcRect/>
            <a:stretch>
              <a:fillRect/>
            </a:stretch>
          </p:blipFill>
          <p:spPr bwMode="auto">
            <a:xfrm>
              <a:off x="0" y="0"/>
              <a:ext cx="1680" cy="1296"/>
            </a:xfrm>
            <a:prstGeom prst="rect">
              <a:avLst/>
            </a:prstGeom>
            <a:noFill/>
            <a:ln w="9525">
              <a:noFill/>
              <a:miter lim="800000"/>
              <a:headEnd/>
              <a:tailEnd/>
            </a:ln>
          </p:spPr>
        </p:pic>
        <p:sp>
          <p:nvSpPr>
            <p:cNvPr id="15" name="Rectangle 16"/>
            <p:cNvSpPr>
              <a:spLocks noChangeArrowheads="1"/>
            </p:cNvSpPr>
            <p:nvPr/>
          </p:nvSpPr>
          <p:spPr bwMode="auto">
            <a:xfrm>
              <a:off x="0" y="0"/>
              <a:ext cx="1680" cy="1296"/>
            </a:xfrm>
            <a:prstGeom prst="rect">
              <a:avLst/>
            </a:prstGeom>
            <a:noFill/>
            <a:ln w="9525">
              <a:noFill/>
              <a:miter lim="800000"/>
              <a:headEnd/>
              <a:tailEnd/>
            </a:ln>
            <a:effectLst/>
          </p:spPr>
          <p:txBody>
            <a:bodyPr wrap="none" anchor="ctr"/>
            <a:lstStyle/>
            <a:p>
              <a:r>
                <a:rPr lang="en-US" altLang="zh-CN" sz="1600" b="1" dirty="0" smtClean="0">
                  <a:effectLst>
                    <a:outerShdw blurRad="38100" dist="38100" dir="2700000" algn="tl">
                      <a:srgbClr val="FFFFFF"/>
                    </a:outerShdw>
                  </a:effectLst>
                  <a:ea typeface="Gulim" pitchFamily="34" charset="-127"/>
                </a:rPr>
                <a:t>     500</a:t>
              </a:r>
              <a:r>
                <a:rPr lang="zh-CN" altLang="en-US" sz="1600" b="1" dirty="0" smtClean="0">
                  <a:effectLst>
                    <a:outerShdw blurRad="38100" dist="38100" dir="2700000" algn="tl">
                      <a:srgbClr val="FFFFFF"/>
                    </a:outerShdw>
                  </a:effectLst>
                  <a:ea typeface="Gulim" pitchFamily="34" charset="-127"/>
                </a:rPr>
                <a:t>多家</a:t>
              </a:r>
              <a:endParaRPr lang="en-US" altLang="zh-CN" sz="1600" b="1" dirty="0" smtClean="0">
                <a:effectLst>
                  <a:outerShdw blurRad="38100" dist="38100" dir="2700000" algn="tl">
                    <a:srgbClr val="FFFFFF"/>
                  </a:outerShdw>
                </a:effectLst>
                <a:ea typeface="Gulim" pitchFamily="34" charset="-127"/>
              </a:endParaRPr>
            </a:p>
            <a:p>
              <a:endParaRPr lang="en-US" altLang="zh-CN" sz="1600" b="1" dirty="0" smtClean="0">
                <a:effectLst>
                  <a:outerShdw blurRad="38100" dist="38100" dir="2700000" algn="tl">
                    <a:srgbClr val="FFFFFF"/>
                  </a:outerShdw>
                </a:effectLst>
                <a:ea typeface="Gulim" pitchFamily="34" charset="-127"/>
              </a:endParaRPr>
            </a:p>
            <a:p>
              <a:r>
                <a:rPr lang="zh-CN" altLang="en-US" sz="1600" b="1" dirty="0" smtClean="0">
                  <a:effectLst>
                    <a:outerShdw blurRad="38100" dist="38100" dir="2700000" algn="tl">
                      <a:srgbClr val="FFFFFF"/>
                    </a:outerShdw>
                  </a:effectLst>
                  <a:ea typeface="Gulim" pitchFamily="34" charset="-127"/>
                </a:rPr>
                <a:t>       图书馆</a:t>
              </a:r>
              <a:endParaRPr lang="en-US" sz="1600" b="1" dirty="0">
                <a:effectLst>
                  <a:outerShdw blurRad="38100" dist="38100" dir="2700000" algn="tl">
                    <a:srgbClr val="FFFFFF"/>
                  </a:outerShdw>
                </a:effectLst>
                <a:ea typeface="Gulim" pitchFamily="34" charset="-127"/>
              </a:endParaRPr>
            </a:p>
          </p:txBody>
        </p:sp>
      </p:grpSp>
      <p:cxnSp>
        <p:nvCxnSpPr>
          <p:cNvPr id="21" name="AutoShape 5"/>
          <p:cNvCxnSpPr>
            <a:cxnSpLocks noChangeShapeType="1"/>
          </p:cNvCxnSpPr>
          <p:nvPr/>
        </p:nvCxnSpPr>
        <p:spPr bwMode="auto">
          <a:xfrm rot="10800000" flipV="1">
            <a:off x="3303482" y="4267199"/>
            <a:ext cx="3097319" cy="795433"/>
          </a:xfrm>
          <a:prstGeom prst="straightConnector1">
            <a:avLst/>
          </a:prstGeom>
          <a:noFill/>
          <a:ln w="25400" cap="rnd" cmpd="sng">
            <a:solidFill>
              <a:schemeClr val="tx1"/>
            </a:solidFill>
            <a:prstDash val="sysDot"/>
            <a:round/>
            <a:headEnd/>
            <a:tailEnd/>
          </a:ln>
          <a:effectLst/>
        </p:spPr>
      </p:cxnSp>
      <p:sp>
        <p:nvSpPr>
          <p:cNvPr id="20" name="TextBox 19"/>
          <p:cNvSpPr txBox="1"/>
          <p:nvPr/>
        </p:nvSpPr>
        <p:spPr>
          <a:xfrm>
            <a:off x="4038600" y="3733800"/>
            <a:ext cx="1600200" cy="707886"/>
          </a:xfrm>
          <a:prstGeom prst="rect">
            <a:avLst/>
          </a:prstGeom>
          <a:noFill/>
        </p:spPr>
        <p:txBody>
          <a:bodyPr wrap="square" rtlCol="0">
            <a:spAutoFit/>
          </a:bodyPr>
          <a:lstStyle/>
          <a:p>
            <a:r>
              <a:rPr lang="zh-CN" altLang="en-US" sz="2000" b="1" dirty="0" smtClean="0">
                <a:solidFill>
                  <a:srgbClr val="0099FF"/>
                </a:solidFill>
                <a:latin typeface="幼圆" pitchFamily="49" charset="-122"/>
                <a:ea typeface="幼圆" pitchFamily="49" charset="-122"/>
              </a:rPr>
              <a:t>全球范围</a:t>
            </a:r>
            <a:endParaRPr lang="en-US" altLang="zh-CN" sz="2000" b="1" dirty="0" smtClean="0">
              <a:solidFill>
                <a:srgbClr val="0099FF"/>
              </a:solidFill>
              <a:latin typeface="幼圆" pitchFamily="49" charset="-122"/>
              <a:ea typeface="幼圆" pitchFamily="49" charset="-122"/>
            </a:endParaRPr>
          </a:p>
          <a:p>
            <a:r>
              <a:rPr lang="zh-CN" altLang="en-US" sz="2000" b="1" dirty="0" smtClean="0">
                <a:solidFill>
                  <a:srgbClr val="0099FF"/>
                </a:solidFill>
                <a:latin typeface="幼圆" pitchFamily="49" charset="-122"/>
                <a:ea typeface="幼圆" pitchFamily="49" charset="-122"/>
              </a:rPr>
              <a:t>资源共享</a:t>
            </a:r>
            <a:endParaRPr lang="zh-CN" altLang="en-US" sz="2000" b="1" dirty="0">
              <a:solidFill>
                <a:srgbClr val="0099FF"/>
              </a:solidFill>
              <a:latin typeface="幼圆" pitchFamily="49" charset="-122"/>
              <a:ea typeface="幼圆" pitchFamily="49" charset="-122"/>
            </a:endParaRPr>
          </a:p>
        </p:txBody>
      </p:sp>
      <p:sp>
        <p:nvSpPr>
          <p:cNvPr id="22"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600" b="1" i="0" u="none" strike="noStrike" kern="0" cap="none" spc="0" normalizeH="0" baseline="0" noProof="0" dirty="0" smtClean="0">
                <a:ln>
                  <a:noFill/>
                </a:ln>
                <a:solidFill>
                  <a:schemeClr val="bg1"/>
                </a:solidFill>
                <a:effectLst/>
                <a:uLnTx/>
                <a:uFillTx/>
                <a:latin typeface="+mn-ea"/>
                <a:ea typeface="+mn-ea"/>
                <a:cs typeface="+mj-cs"/>
              </a:rPr>
              <a:t>国家图书馆 馆际互借与文献传递服务</a:t>
            </a:r>
            <a:endParaRPr kumimoji="0" lang="zh-CN" altLang="zh-CN" sz="3600" b="0" i="0" u="none" strike="noStrike" kern="0" cap="none" spc="0" normalizeH="0" baseline="0" noProof="0" dirty="0" smtClean="0">
              <a:ln>
                <a:noFill/>
              </a:ln>
              <a:solidFill>
                <a:schemeClr val="bg1"/>
              </a:solidFill>
              <a:effectLst/>
              <a:uLnTx/>
              <a:uFillTx/>
              <a:latin typeface="+mn-ea"/>
              <a:ea typeface="+mn-ea"/>
              <a:cs typeface="+mj-cs"/>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57200" y="6096000"/>
            <a:ext cx="8686800" cy="584775"/>
          </a:xfrm>
          <a:prstGeom prst="rect">
            <a:avLst/>
          </a:prstGeom>
          <a:noFill/>
        </p:spPr>
        <p:txBody>
          <a:bodyPr wrap="square" rtlCol="0">
            <a:spAutoFit/>
          </a:bodyPr>
          <a:lstStyle/>
          <a:p>
            <a:r>
              <a:rPr lang="zh-CN" altLang="en-US" sz="1400" dirty="0" smtClean="0"/>
              <a:t>注：</a:t>
            </a:r>
            <a:r>
              <a:rPr lang="en-US" sz="1400" dirty="0" smtClean="0"/>
              <a:t>2011</a:t>
            </a:r>
            <a:r>
              <a:rPr lang="zh-CN" altLang="en-US" sz="1400" dirty="0" smtClean="0"/>
              <a:t>年</a:t>
            </a:r>
            <a:r>
              <a:rPr lang="en-US" sz="1400" dirty="0" smtClean="0"/>
              <a:t>5</a:t>
            </a:r>
            <a:r>
              <a:rPr lang="zh-CN" altLang="en-US" sz="1400" dirty="0" smtClean="0"/>
              <a:t>月</a:t>
            </a:r>
            <a:r>
              <a:rPr lang="en-US" altLang="zh-CN" sz="1400" dirty="0" smtClean="0"/>
              <a:t>-2014</a:t>
            </a:r>
            <a:r>
              <a:rPr lang="zh-CN" altLang="en-US" sz="1400" dirty="0" smtClean="0"/>
              <a:t>年</a:t>
            </a:r>
            <a:r>
              <a:rPr lang="en-US" altLang="zh-CN" sz="1400" dirty="0" smtClean="0"/>
              <a:t>9</a:t>
            </a:r>
            <a:r>
              <a:rPr lang="zh-CN" altLang="en-US" sz="1400" dirty="0" smtClean="0"/>
              <a:t>月国家图书馆南区闭馆维修，部分文献获取受限，文献提供服务受到影响</a:t>
            </a:r>
          </a:p>
          <a:p>
            <a:endParaRPr lang="zh-CN" altLang="en-US" dirty="0"/>
          </a:p>
        </p:txBody>
      </p:sp>
      <p:sp>
        <p:nvSpPr>
          <p:cNvPr id="12" name="标题 1"/>
          <p:cNvSpPr>
            <a:spLocks noGrp="1"/>
          </p:cNvSpPr>
          <p:nvPr>
            <p:ph type="title"/>
          </p:nvPr>
        </p:nvSpPr>
        <p:spPr/>
        <p:txBody>
          <a:bodyPr/>
          <a:lstStyle/>
          <a:p>
            <a:pPr eaLnBrk="1" hangingPunct="1">
              <a:defRPr/>
            </a:pPr>
            <a:r>
              <a:rPr lang="zh-CN" altLang="en-US" sz="4000" b="1" dirty="0" smtClean="0">
                <a:solidFill>
                  <a:schemeClr val="accent3"/>
                </a:solidFill>
                <a:latin typeface="宋体" pitchFamily="2" charset="-122"/>
              </a:rPr>
              <a:t>馆际互借与文献传递服务</a:t>
            </a:r>
            <a:endParaRPr lang="zh-CN" altLang="en-US" sz="4000" b="1" dirty="0" smtClean="0"/>
          </a:p>
        </p:txBody>
      </p:sp>
      <p:graphicFrame>
        <p:nvGraphicFramePr>
          <p:cNvPr id="6" name="内容占位符 5"/>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3"/>
          <p:cNvSpPr txBox="1">
            <a:spLocks noChangeArrowheads="1"/>
          </p:cNvSpPr>
          <p:nvPr/>
        </p:nvSpPr>
        <p:spPr bwMode="auto">
          <a:xfrm>
            <a:off x="1662113" y="722313"/>
            <a:ext cx="184150" cy="366712"/>
          </a:xfrm>
          <a:prstGeom prst="rect">
            <a:avLst/>
          </a:prstGeom>
          <a:noFill/>
          <a:ln w="9525">
            <a:noFill/>
            <a:miter lim="800000"/>
            <a:headEnd/>
            <a:tailEnd/>
          </a:ln>
        </p:spPr>
        <p:txBody>
          <a:bodyPr wrap="none">
            <a:spAutoFit/>
          </a:bodyPr>
          <a:lstStyle/>
          <a:p>
            <a:endParaRPr lang="zh-CN" altLang="zh-CN"/>
          </a:p>
        </p:txBody>
      </p:sp>
      <p:sp>
        <p:nvSpPr>
          <p:cNvPr id="7" name="AutoShape 46"/>
          <p:cNvSpPr>
            <a:spLocks noChangeArrowheads="1"/>
          </p:cNvSpPr>
          <p:nvPr/>
        </p:nvSpPr>
        <p:spPr bwMode="ltGray">
          <a:xfrm rot="5400000">
            <a:off x="-2422526" y="14747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latin typeface="Arial" pitchFamily="34" charset="0"/>
              <a:ea typeface="宋体" pitchFamily="2" charset="-122"/>
            </a:endParaRPr>
          </a:p>
        </p:txBody>
      </p:sp>
      <p:sp>
        <p:nvSpPr>
          <p:cNvPr id="8" name="AutoShape 47"/>
          <p:cNvSpPr>
            <a:spLocks noChangeArrowheads="1"/>
          </p:cNvSpPr>
          <p:nvPr/>
        </p:nvSpPr>
        <p:spPr bwMode="ltGray">
          <a:xfrm rot="5400000" flipH="1">
            <a:off x="-2017712" y="1909762"/>
            <a:ext cx="4032250" cy="3930651"/>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chemeClr val="hlink">
                  <a:alpha val="56000"/>
                </a:schemeClr>
              </a:gs>
              <a:gs pos="100000">
                <a:schemeClr val="hlink">
                  <a:gamma/>
                  <a:tint val="0"/>
                  <a:invGamma/>
                  <a:alpha val="48000"/>
                </a:schemeClr>
              </a:gs>
            </a:gsLst>
            <a:lin ang="5400000" scaled="1"/>
          </a:gradFill>
          <a:ln w="0" algn="ctr">
            <a:noFill/>
            <a:miter lim="800000"/>
            <a:headEnd/>
            <a:tailEnd/>
          </a:ln>
          <a:effectLst/>
        </p:spPr>
        <p:txBody>
          <a:bodyPr wrap="none" anchor="ctr"/>
          <a:lstStyle/>
          <a:p>
            <a:pPr>
              <a:defRPr/>
            </a:pPr>
            <a:endParaRPr lang="zh-CN" altLang="en-US">
              <a:latin typeface="Arial" pitchFamily="34" charset="0"/>
              <a:ea typeface="宋体" pitchFamily="2" charset="-122"/>
            </a:endParaRPr>
          </a:p>
        </p:txBody>
      </p:sp>
      <p:grpSp>
        <p:nvGrpSpPr>
          <p:cNvPr id="2" name="Group 81"/>
          <p:cNvGrpSpPr>
            <a:grpSpLocks/>
          </p:cNvGrpSpPr>
          <p:nvPr/>
        </p:nvGrpSpPr>
        <p:grpSpPr bwMode="auto">
          <a:xfrm>
            <a:off x="1828800" y="2362200"/>
            <a:ext cx="355600" cy="381000"/>
            <a:chOff x="2078" y="1680"/>
            <a:chExt cx="1615" cy="1615"/>
          </a:xfrm>
        </p:grpSpPr>
        <p:sp>
          <p:nvSpPr>
            <p:cNvPr id="5135"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11"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5137"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13"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5139"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5126" name="矩形 31"/>
          <p:cNvSpPr>
            <a:spLocks noChangeArrowheads="1"/>
          </p:cNvSpPr>
          <p:nvPr/>
        </p:nvSpPr>
        <p:spPr bwMode="auto">
          <a:xfrm>
            <a:off x="2343150" y="1981200"/>
            <a:ext cx="5429250" cy="1015663"/>
          </a:xfrm>
          <a:prstGeom prst="rect">
            <a:avLst/>
          </a:prstGeom>
          <a:noFill/>
          <a:ln w="9525">
            <a:noFill/>
            <a:miter lim="800000"/>
            <a:headEnd/>
            <a:tailEnd/>
          </a:ln>
        </p:spPr>
        <p:txBody>
          <a:bodyPr>
            <a:spAutoFit/>
          </a:bodyPr>
          <a:lstStyle/>
          <a:p>
            <a:pPr eaLnBrk="0" hangingPunct="0"/>
            <a:r>
              <a:rPr lang="zh-CN" altLang="en-US" sz="3000" dirty="0" smtClean="0">
                <a:latin typeface="微软雅黑" pitchFamily="34" charset="-122"/>
                <a:ea typeface="微软雅黑" pitchFamily="34" charset="-122"/>
              </a:rPr>
              <a:t>文献信息揭示方式的变化为资源共享铺平了道路</a:t>
            </a:r>
            <a:endParaRPr lang="en-US" altLang="zh-CN" sz="3000" dirty="0">
              <a:latin typeface="微软雅黑" pitchFamily="34" charset="-122"/>
              <a:ea typeface="微软雅黑" pitchFamily="34" charset="-122"/>
            </a:endParaRPr>
          </a:p>
        </p:txBody>
      </p:sp>
      <p:grpSp>
        <p:nvGrpSpPr>
          <p:cNvPr id="3" name="Group 81"/>
          <p:cNvGrpSpPr>
            <a:grpSpLocks/>
          </p:cNvGrpSpPr>
          <p:nvPr/>
        </p:nvGrpSpPr>
        <p:grpSpPr bwMode="auto">
          <a:xfrm>
            <a:off x="2128838" y="3581400"/>
            <a:ext cx="355600" cy="381000"/>
            <a:chOff x="2078" y="1680"/>
            <a:chExt cx="1615" cy="1615"/>
          </a:xfrm>
        </p:grpSpPr>
        <p:sp>
          <p:nvSpPr>
            <p:cNvPr id="5130"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18"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5132"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20"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5134"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5128" name="矩形 31"/>
          <p:cNvSpPr>
            <a:spLocks noChangeArrowheads="1"/>
          </p:cNvSpPr>
          <p:nvPr/>
        </p:nvSpPr>
        <p:spPr bwMode="auto">
          <a:xfrm>
            <a:off x="2514600" y="3352800"/>
            <a:ext cx="6248400" cy="1015663"/>
          </a:xfrm>
          <a:prstGeom prst="rect">
            <a:avLst/>
          </a:prstGeom>
          <a:noFill/>
          <a:ln w="9525">
            <a:noFill/>
            <a:miter lim="800000"/>
            <a:headEnd/>
            <a:tailEnd/>
          </a:ln>
        </p:spPr>
        <p:txBody>
          <a:bodyPr wrap="square">
            <a:spAutoFit/>
          </a:bodyPr>
          <a:lstStyle/>
          <a:p>
            <a:pPr eaLnBrk="0" hangingPunct="0"/>
            <a:r>
              <a:rPr lang="zh-CN" altLang="en-US" sz="3000" dirty="0" smtClean="0">
                <a:latin typeface="微软雅黑" pitchFamily="34" charset="-122"/>
                <a:ea typeface="微软雅黑" pitchFamily="34" charset="-122"/>
              </a:rPr>
              <a:t>图书馆自动化系统的发展为馆际合作提供技术支持</a:t>
            </a:r>
            <a:endParaRPr lang="en-US" altLang="zh-CN" sz="3000" dirty="0" smtClean="0">
              <a:latin typeface="微软雅黑" pitchFamily="34" charset="-122"/>
              <a:ea typeface="微软雅黑" pitchFamily="34" charset="-122"/>
            </a:endParaRPr>
          </a:p>
        </p:txBody>
      </p:sp>
      <p:sp>
        <p:nvSpPr>
          <p:cNvPr id="5129" name="Rectangle 2"/>
          <p:cNvSpPr>
            <a:spLocks noGrp="1" noChangeArrowheads="1"/>
          </p:cNvSpPr>
          <p:nvPr>
            <p:ph type="title"/>
          </p:nvPr>
        </p:nvSpPr>
        <p:spPr/>
        <p:txBody>
          <a:bodyPr/>
          <a:lstStyle/>
          <a:p>
            <a:pPr eaLnBrk="1" hangingPunct="1"/>
            <a:r>
              <a:rPr lang="zh-CN" altLang="en-US" sz="3200" b="1" dirty="0" smtClean="0">
                <a:solidFill>
                  <a:schemeClr val="bg1"/>
                </a:solidFill>
                <a:latin typeface="华文宋体" pitchFamily="2" charset="-122"/>
                <a:ea typeface="华文宋体" pitchFamily="2" charset="-122"/>
              </a:rPr>
              <a:t>数字时代馆际互借与文献传递服务的新变化</a:t>
            </a:r>
            <a:endParaRPr lang="en-US" altLang="zh-CN" sz="3200" b="1" dirty="0" smtClean="0">
              <a:solidFill>
                <a:schemeClr val="bg1"/>
              </a:solidFill>
              <a:latin typeface="华文宋体" pitchFamily="2" charset="-122"/>
              <a:ea typeface="华文宋体" pitchFamily="2" charset="-122"/>
            </a:endParaRPr>
          </a:p>
        </p:txBody>
      </p:sp>
      <p:sp>
        <p:nvSpPr>
          <p:cNvPr id="21" name="矩形 20"/>
          <p:cNvSpPr/>
          <p:nvPr/>
        </p:nvSpPr>
        <p:spPr>
          <a:xfrm>
            <a:off x="2362200" y="4724400"/>
            <a:ext cx="6400799" cy="1015663"/>
          </a:xfrm>
          <a:prstGeom prst="rect">
            <a:avLst/>
          </a:prstGeom>
        </p:spPr>
        <p:txBody>
          <a:bodyPr wrap="square">
            <a:spAutoFit/>
          </a:bodyPr>
          <a:lstStyle/>
          <a:p>
            <a:pPr eaLnBrk="0" hangingPunct="0"/>
            <a:r>
              <a:rPr lang="zh-CN" altLang="en-US" sz="3000" dirty="0" smtClean="0">
                <a:latin typeface="微软雅黑" pitchFamily="34" charset="-122"/>
                <a:ea typeface="微软雅黑" pitchFamily="34" charset="-122"/>
              </a:rPr>
              <a:t>网络环境、物流行业发展等社会条件的变革为馆际合作大开方便之门</a:t>
            </a:r>
          </a:p>
        </p:txBody>
      </p:sp>
      <p:grpSp>
        <p:nvGrpSpPr>
          <p:cNvPr id="22" name="Group 81"/>
          <p:cNvGrpSpPr>
            <a:grpSpLocks/>
          </p:cNvGrpSpPr>
          <p:nvPr/>
        </p:nvGrpSpPr>
        <p:grpSpPr bwMode="auto">
          <a:xfrm>
            <a:off x="1905000" y="4724400"/>
            <a:ext cx="355600" cy="381000"/>
            <a:chOff x="2078" y="1680"/>
            <a:chExt cx="1615" cy="1615"/>
          </a:xfrm>
        </p:grpSpPr>
        <p:sp>
          <p:nvSpPr>
            <p:cNvPr id="23"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24"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25"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26"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27"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28" name="TextBox 27"/>
          <p:cNvSpPr txBox="1"/>
          <p:nvPr/>
        </p:nvSpPr>
        <p:spPr>
          <a:xfrm>
            <a:off x="542092" y="2667000"/>
            <a:ext cx="677108" cy="2819400"/>
          </a:xfrm>
          <a:prstGeom prst="rect">
            <a:avLst/>
          </a:prstGeom>
          <a:noFill/>
        </p:spPr>
        <p:txBody>
          <a:bodyPr vert="eaVert" wrap="square" rtlCol="0">
            <a:spAutoFit/>
          </a:bodyPr>
          <a:lstStyle/>
          <a:p>
            <a:r>
              <a:rPr lang="zh-CN" altLang="en-US" sz="3200" b="1" dirty="0" smtClean="0">
                <a:solidFill>
                  <a:srgbClr val="E1771F"/>
                </a:solidFill>
              </a:rPr>
              <a:t>数字时代</a:t>
            </a:r>
            <a:endParaRPr lang="zh-CN" altLang="en-US" sz="3200" b="1" dirty="0">
              <a:solidFill>
                <a:srgbClr val="E1771F"/>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3"/>
          <p:cNvSpPr txBox="1">
            <a:spLocks noChangeArrowheads="1"/>
          </p:cNvSpPr>
          <p:nvPr/>
        </p:nvSpPr>
        <p:spPr bwMode="auto">
          <a:xfrm>
            <a:off x="1662113" y="722313"/>
            <a:ext cx="184150" cy="366712"/>
          </a:xfrm>
          <a:prstGeom prst="rect">
            <a:avLst/>
          </a:prstGeom>
          <a:noFill/>
          <a:ln w="9525">
            <a:noFill/>
            <a:miter lim="800000"/>
            <a:headEnd/>
            <a:tailEnd/>
          </a:ln>
        </p:spPr>
        <p:txBody>
          <a:bodyPr wrap="none">
            <a:spAutoFit/>
          </a:bodyPr>
          <a:lstStyle/>
          <a:p>
            <a:endParaRPr lang="zh-CN" altLang="zh-CN"/>
          </a:p>
        </p:txBody>
      </p:sp>
      <p:sp>
        <p:nvSpPr>
          <p:cNvPr id="7" name="AutoShape 46"/>
          <p:cNvSpPr>
            <a:spLocks noChangeArrowheads="1"/>
          </p:cNvSpPr>
          <p:nvPr/>
        </p:nvSpPr>
        <p:spPr bwMode="ltGray">
          <a:xfrm rot="5400000">
            <a:off x="-2422526" y="14747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latin typeface="Arial" pitchFamily="34" charset="0"/>
              <a:ea typeface="宋体" pitchFamily="2" charset="-122"/>
            </a:endParaRPr>
          </a:p>
        </p:txBody>
      </p:sp>
      <p:sp>
        <p:nvSpPr>
          <p:cNvPr id="8" name="AutoShape 47"/>
          <p:cNvSpPr>
            <a:spLocks noChangeArrowheads="1"/>
          </p:cNvSpPr>
          <p:nvPr/>
        </p:nvSpPr>
        <p:spPr bwMode="ltGray">
          <a:xfrm rot="5400000" flipH="1">
            <a:off x="-2017712" y="1909762"/>
            <a:ext cx="4032250" cy="3930651"/>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chemeClr val="hlink">
                  <a:alpha val="56000"/>
                </a:schemeClr>
              </a:gs>
              <a:gs pos="100000">
                <a:schemeClr val="hlink">
                  <a:gamma/>
                  <a:tint val="0"/>
                  <a:invGamma/>
                  <a:alpha val="48000"/>
                </a:schemeClr>
              </a:gs>
            </a:gsLst>
            <a:lin ang="5400000" scaled="1"/>
          </a:gradFill>
          <a:ln w="0" algn="ctr">
            <a:noFill/>
            <a:miter lim="800000"/>
            <a:headEnd/>
            <a:tailEnd/>
          </a:ln>
          <a:effectLst/>
        </p:spPr>
        <p:txBody>
          <a:bodyPr wrap="none" anchor="ctr"/>
          <a:lstStyle/>
          <a:p>
            <a:pPr>
              <a:defRPr/>
            </a:pPr>
            <a:endParaRPr lang="zh-CN" altLang="en-US">
              <a:latin typeface="Arial" pitchFamily="34" charset="0"/>
              <a:ea typeface="宋体" pitchFamily="2" charset="-122"/>
            </a:endParaRPr>
          </a:p>
        </p:txBody>
      </p:sp>
      <p:grpSp>
        <p:nvGrpSpPr>
          <p:cNvPr id="2" name="Group 81"/>
          <p:cNvGrpSpPr>
            <a:grpSpLocks/>
          </p:cNvGrpSpPr>
          <p:nvPr/>
        </p:nvGrpSpPr>
        <p:grpSpPr bwMode="auto">
          <a:xfrm>
            <a:off x="1828800" y="2362200"/>
            <a:ext cx="355600" cy="381000"/>
            <a:chOff x="2078" y="1680"/>
            <a:chExt cx="1615" cy="1615"/>
          </a:xfrm>
        </p:grpSpPr>
        <p:sp>
          <p:nvSpPr>
            <p:cNvPr id="5135"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11"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5137"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13"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5139"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5126" name="矩形 31"/>
          <p:cNvSpPr>
            <a:spLocks noChangeArrowheads="1"/>
          </p:cNvSpPr>
          <p:nvPr/>
        </p:nvSpPr>
        <p:spPr bwMode="auto">
          <a:xfrm>
            <a:off x="2343150" y="1981200"/>
            <a:ext cx="5429250" cy="1015663"/>
          </a:xfrm>
          <a:prstGeom prst="rect">
            <a:avLst/>
          </a:prstGeom>
          <a:noFill/>
          <a:ln w="9525">
            <a:noFill/>
            <a:miter lim="800000"/>
            <a:headEnd/>
            <a:tailEnd/>
          </a:ln>
        </p:spPr>
        <p:txBody>
          <a:bodyPr>
            <a:spAutoFit/>
          </a:bodyPr>
          <a:lstStyle/>
          <a:p>
            <a:pPr eaLnBrk="0" hangingPunct="0"/>
            <a:r>
              <a:rPr lang="zh-CN" altLang="en-US" sz="3000" dirty="0" smtClean="0">
                <a:solidFill>
                  <a:srgbClr val="C00000"/>
                </a:solidFill>
                <a:latin typeface="微软雅黑" pitchFamily="34" charset="-122"/>
                <a:ea typeface="微软雅黑" pitchFamily="34" charset="-122"/>
              </a:rPr>
              <a:t>文献信息揭示方式的变化为资源共享铺平了道路</a:t>
            </a:r>
            <a:endParaRPr lang="en-US" altLang="zh-CN" sz="3000" dirty="0">
              <a:solidFill>
                <a:srgbClr val="C00000"/>
              </a:solidFill>
              <a:latin typeface="微软雅黑" pitchFamily="34" charset="-122"/>
              <a:ea typeface="微软雅黑" pitchFamily="34" charset="-122"/>
            </a:endParaRPr>
          </a:p>
        </p:txBody>
      </p:sp>
      <p:grpSp>
        <p:nvGrpSpPr>
          <p:cNvPr id="3" name="Group 81"/>
          <p:cNvGrpSpPr>
            <a:grpSpLocks/>
          </p:cNvGrpSpPr>
          <p:nvPr/>
        </p:nvGrpSpPr>
        <p:grpSpPr bwMode="auto">
          <a:xfrm>
            <a:off x="2128838" y="3581400"/>
            <a:ext cx="355600" cy="381000"/>
            <a:chOff x="2078" y="1680"/>
            <a:chExt cx="1615" cy="1615"/>
          </a:xfrm>
        </p:grpSpPr>
        <p:sp>
          <p:nvSpPr>
            <p:cNvPr id="5130"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18"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5132"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20"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5134"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5128" name="矩形 31"/>
          <p:cNvSpPr>
            <a:spLocks noChangeArrowheads="1"/>
          </p:cNvSpPr>
          <p:nvPr/>
        </p:nvSpPr>
        <p:spPr bwMode="auto">
          <a:xfrm>
            <a:off x="2514600" y="3352800"/>
            <a:ext cx="6248400" cy="1015663"/>
          </a:xfrm>
          <a:prstGeom prst="rect">
            <a:avLst/>
          </a:prstGeom>
          <a:noFill/>
          <a:ln w="9525">
            <a:noFill/>
            <a:miter lim="800000"/>
            <a:headEnd/>
            <a:tailEnd/>
          </a:ln>
        </p:spPr>
        <p:txBody>
          <a:bodyPr wrap="square">
            <a:spAutoFit/>
          </a:bodyPr>
          <a:lstStyle/>
          <a:p>
            <a:pPr eaLnBrk="0" hangingPunct="0"/>
            <a:r>
              <a:rPr lang="zh-CN" altLang="en-US" sz="3000" dirty="0" smtClean="0">
                <a:latin typeface="微软雅黑" pitchFamily="34" charset="-122"/>
                <a:ea typeface="微软雅黑" pitchFamily="34" charset="-122"/>
              </a:rPr>
              <a:t>图书馆自动化系统的发展为馆际合作提供技术支持</a:t>
            </a:r>
            <a:endParaRPr lang="en-US" altLang="zh-CN" sz="3000" dirty="0" smtClean="0">
              <a:latin typeface="微软雅黑" pitchFamily="34" charset="-122"/>
              <a:ea typeface="微软雅黑" pitchFamily="34" charset="-122"/>
            </a:endParaRPr>
          </a:p>
        </p:txBody>
      </p:sp>
      <p:sp>
        <p:nvSpPr>
          <p:cNvPr id="5129" name="Rectangle 2"/>
          <p:cNvSpPr>
            <a:spLocks noGrp="1" noChangeArrowheads="1"/>
          </p:cNvSpPr>
          <p:nvPr>
            <p:ph type="title"/>
          </p:nvPr>
        </p:nvSpPr>
        <p:spPr/>
        <p:txBody>
          <a:bodyPr/>
          <a:lstStyle/>
          <a:p>
            <a:pPr eaLnBrk="1" hangingPunct="1"/>
            <a:r>
              <a:rPr lang="zh-CN" altLang="en-US" sz="3200" b="1" dirty="0" smtClean="0">
                <a:solidFill>
                  <a:schemeClr val="bg1"/>
                </a:solidFill>
                <a:latin typeface="华文宋体" pitchFamily="2" charset="-122"/>
                <a:ea typeface="华文宋体" pitchFamily="2" charset="-122"/>
              </a:rPr>
              <a:t>数字时代馆际互借与文献传递服务的新变化</a:t>
            </a:r>
            <a:endParaRPr lang="en-US" altLang="zh-CN" sz="3200" b="1" dirty="0" smtClean="0">
              <a:solidFill>
                <a:schemeClr val="bg1"/>
              </a:solidFill>
              <a:latin typeface="华文宋体" pitchFamily="2" charset="-122"/>
              <a:ea typeface="华文宋体" pitchFamily="2" charset="-122"/>
            </a:endParaRPr>
          </a:p>
        </p:txBody>
      </p:sp>
      <p:sp>
        <p:nvSpPr>
          <p:cNvPr id="21" name="矩形 20"/>
          <p:cNvSpPr/>
          <p:nvPr/>
        </p:nvSpPr>
        <p:spPr>
          <a:xfrm>
            <a:off x="2362200" y="4724400"/>
            <a:ext cx="6400799" cy="1015663"/>
          </a:xfrm>
          <a:prstGeom prst="rect">
            <a:avLst/>
          </a:prstGeom>
        </p:spPr>
        <p:txBody>
          <a:bodyPr wrap="square">
            <a:spAutoFit/>
          </a:bodyPr>
          <a:lstStyle/>
          <a:p>
            <a:pPr eaLnBrk="0" hangingPunct="0"/>
            <a:r>
              <a:rPr lang="zh-CN" altLang="en-US" sz="3000" dirty="0" smtClean="0">
                <a:latin typeface="微软雅黑" pitchFamily="34" charset="-122"/>
                <a:ea typeface="微软雅黑" pitchFamily="34" charset="-122"/>
              </a:rPr>
              <a:t>网络环境、物流行业发展等社会条件的变革为馆际合作大开方便之门</a:t>
            </a:r>
          </a:p>
        </p:txBody>
      </p:sp>
      <p:grpSp>
        <p:nvGrpSpPr>
          <p:cNvPr id="4" name="Group 81"/>
          <p:cNvGrpSpPr>
            <a:grpSpLocks/>
          </p:cNvGrpSpPr>
          <p:nvPr/>
        </p:nvGrpSpPr>
        <p:grpSpPr bwMode="auto">
          <a:xfrm>
            <a:off x="1905000" y="4724400"/>
            <a:ext cx="355600" cy="381000"/>
            <a:chOff x="2078" y="1680"/>
            <a:chExt cx="1615" cy="1615"/>
          </a:xfrm>
        </p:grpSpPr>
        <p:sp>
          <p:nvSpPr>
            <p:cNvPr id="23"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24"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pitchFamily="34" charset="0"/>
                <a:ea typeface="宋体" pitchFamily="2" charset="-122"/>
              </a:endParaRPr>
            </a:p>
          </p:txBody>
        </p:sp>
        <p:sp>
          <p:nvSpPr>
            <p:cNvPr id="25"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26"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pitchFamily="34" charset="0"/>
                <a:ea typeface="宋体" pitchFamily="2" charset="-122"/>
              </a:endParaRPr>
            </a:p>
          </p:txBody>
        </p:sp>
        <p:sp>
          <p:nvSpPr>
            <p:cNvPr id="27"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28" name="TextBox 27"/>
          <p:cNvSpPr txBox="1"/>
          <p:nvPr/>
        </p:nvSpPr>
        <p:spPr>
          <a:xfrm>
            <a:off x="542092" y="2667000"/>
            <a:ext cx="677108" cy="2819400"/>
          </a:xfrm>
          <a:prstGeom prst="rect">
            <a:avLst/>
          </a:prstGeom>
          <a:noFill/>
        </p:spPr>
        <p:txBody>
          <a:bodyPr vert="eaVert" wrap="square" rtlCol="0">
            <a:spAutoFit/>
          </a:bodyPr>
          <a:lstStyle/>
          <a:p>
            <a:r>
              <a:rPr lang="zh-CN" altLang="en-US" sz="3200" b="1" dirty="0" smtClean="0">
                <a:solidFill>
                  <a:srgbClr val="E1771F"/>
                </a:solidFill>
              </a:rPr>
              <a:t>数字时代</a:t>
            </a:r>
            <a:endParaRPr lang="zh-CN" altLang="en-US" sz="3200" b="1" dirty="0">
              <a:solidFill>
                <a:srgbClr val="E1771F"/>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3506</TotalTime>
  <Words>1759</Words>
  <Application>Microsoft Office PowerPoint</Application>
  <PresentationFormat>全屏显示(4:3)</PresentationFormat>
  <Paragraphs>229</Paragraphs>
  <Slides>37</Slides>
  <Notes>27</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默认设计模板</vt:lpstr>
      <vt:lpstr>打造全国图书馆文献资源调度中心 ——全国联合编目系统在文献提供服务中的应用展望</vt:lpstr>
      <vt:lpstr>馆际合作</vt:lpstr>
      <vt:lpstr>馆际互借与文献传递服务</vt:lpstr>
      <vt:lpstr>幻灯片 4</vt:lpstr>
      <vt:lpstr>幻灯片 5</vt:lpstr>
      <vt:lpstr>幻灯片 6</vt:lpstr>
      <vt:lpstr>馆际互借与文献传递服务</vt:lpstr>
      <vt:lpstr>数字时代馆际互借与文献传递服务的新变化</vt:lpstr>
      <vt:lpstr>数字时代馆际互借与文献传递服务的新变化</vt:lpstr>
      <vt:lpstr>文献信息揭示方式的变化为资源共享铺平道路</vt:lpstr>
      <vt:lpstr>文津搜索</vt:lpstr>
      <vt:lpstr>数字时代馆际互借与文献传递服务的新变化</vt:lpstr>
      <vt:lpstr>图书馆自动化系统发展为馆际合作提供技术支持</vt:lpstr>
      <vt:lpstr>图书馆自动化系统发展为馆际合作提供技术支持</vt:lpstr>
      <vt:lpstr>2003年至2013年文献电子传递逐年增长 </vt:lpstr>
      <vt:lpstr>数字时代馆际互借与文献传递服务的新变化</vt:lpstr>
      <vt:lpstr>社会条件的变革为馆际合作大开方便之门</vt:lpstr>
      <vt:lpstr>馆际互借与文献传递服务</vt:lpstr>
      <vt:lpstr>与BALIS的合作</vt:lpstr>
      <vt:lpstr>与BALIS的合作</vt:lpstr>
      <vt:lpstr>与BALIS的合作</vt:lpstr>
      <vt:lpstr>与CALIS的合作</vt:lpstr>
      <vt:lpstr>与CALIS的合作</vt:lpstr>
      <vt:lpstr>与CALIS的合作</vt:lpstr>
      <vt:lpstr>与OCLC的合作</vt:lpstr>
      <vt:lpstr>国际互借</vt:lpstr>
      <vt:lpstr>全国参考咨询协作网</vt:lpstr>
      <vt:lpstr>全国参考咨询协作网</vt:lpstr>
      <vt:lpstr>发展展望</vt:lpstr>
      <vt:lpstr>馆际互借与文献传递系统升级</vt:lpstr>
      <vt:lpstr>馆际互借与文献传递系统升级</vt:lpstr>
      <vt:lpstr>馆际互借与文献传递系统升级</vt:lpstr>
      <vt:lpstr>馆际互借与文献传递系统升级</vt:lpstr>
      <vt:lpstr>馆际互借与文献传递系统升级</vt:lpstr>
      <vt:lpstr>馆际互借与文献传递系统升级</vt:lpstr>
      <vt:lpstr>发展展望</vt:lpstr>
      <vt:lpstr>谢 谢 ！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wxtg</dc:creator>
  <cp:lastModifiedBy>qinhua</cp:lastModifiedBy>
  <cp:revision>546</cp:revision>
  <cp:lastPrinted>1601-01-01T00:00:00Z</cp:lastPrinted>
  <dcterms:created xsi:type="dcterms:W3CDTF">1601-01-01T00:00:00Z</dcterms:created>
  <dcterms:modified xsi:type="dcterms:W3CDTF">2015-10-09T08:24:51Z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