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1" r:id="rId3"/>
    <p:sldId id="269" r:id="rId4"/>
    <p:sldId id="258" r:id="rId5"/>
    <p:sldId id="263" r:id="rId6"/>
    <p:sldId id="264" r:id="rId7"/>
    <p:sldId id="271" r:id="rId8"/>
    <p:sldId id="262" r:id="rId9"/>
    <p:sldId id="273" r:id="rId10"/>
    <p:sldId id="274" r:id="rId11"/>
    <p:sldId id="276" r:id="rId12"/>
    <p:sldId id="257" r:id="rId13"/>
    <p:sldId id="270" r:id="rId14"/>
    <p:sldId id="275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01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-36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6FB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3972202" y="1360668"/>
            <a:ext cx="4247594" cy="4247594"/>
          </a:xfrm>
          <a:prstGeom prst="ellipse">
            <a:avLst/>
          </a:prstGeom>
          <a:solidFill>
            <a:srgbClr val="EAEEDF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716695" y="2570921"/>
            <a:ext cx="6758608" cy="1947709"/>
          </a:xfrm>
          <a:prstGeom prst="rect">
            <a:avLst/>
          </a:prstGeom>
          <a:solidFill>
            <a:srgbClr val="DF6165"/>
          </a:solidFill>
          <a:ln w="38100">
            <a:solidFill>
              <a:srgbClr val="EAEE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6E88D-B985-4C6F-9A8B-563D44222383}" type="datetimeFigureOut">
              <a:rPr lang="zh-CN" altLang="en-US" smtClean="0"/>
              <a:pPr/>
              <a:t>2015-10-13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1245B-CC8D-48C5-9608-C3B29A2C082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KSO_CT2"/>
          <p:cNvSpPr>
            <a:spLocks noGrp="1"/>
          </p:cNvSpPr>
          <p:nvPr>
            <p:ph type="subTitle" idx="1" hasCustomPrompt="1"/>
          </p:nvPr>
        </p:nvSpPr>
        <p:spPr>
          <a:xfrm>
            <a:off x="2716695" y="4051420"/>
            <a:ext cx="6758608" cy="467211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  <a:effectLst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 smtClean="0"/>
              <a:t>单击此处添加您的副标题</a:t>
            </a:r>
          </a:p>
        </p:txBody>
      </p:sp>
      <p:sp>
        <p:nvSpPr>
          <p:cNvPr id="7" name="KSO_CT1"/>
          <p:cNvSpPr>
            <a:spLocks noGrp="1"/>
          </p:cNvSpPr>
          <p:nvPr>
            <p:ph type="title" hasCustomPrompt="1"/>
          </p:nvPr>
        </p:nvSpPr>
        <p:spPr>
          <a:xfrm>
            <a:off x="2716695" y="2570920"/>
            <a:ext cx="6758608" cy="1433587"/>
          </a:xfrm>
        </p:spPr>
        <p:txBody>
          <a:bodyPr>
            <a:noAutofit/>
          </a:bodyPr>
          <a:lstStyle>
            <a:lvl1pPr algn="ctr">
              <a:defRPr sz="4000" baseline="0"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zh-CN" altLang="en-US" dirty="0" smtClean="0"/>
              <a:t>单击此处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添加您的标题文字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50729928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1620">
          <p15:clr>
            <a:srgbClr val="FBAE40"/>
          </p15:clr>
        </p15:guide>
        <p15:guide id="2" pos="4967">
          <p15:clr>
            <a:srgbClr val="FBAE40"/>
          </p15:clr>
        </p15:guide>
        <p15:guide id="3" orient="horz" pos="2160">
          <p15:clr>
            <a:srgbClr val="FBAE40"/>
          </p15:clr>
        </p15:guide>
        <p15:guide id="4" pos="6623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6E88D-B985-4C6F-9A8B-563D44222383}" type="datetimeFigureOut">
              <a:rPr lang="zh-CN" altLang="en-US" smtClean="0"/>
              <a:pPr/>
              <a:t>2015-10-13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1245B-CC8D-48C5-9608-C3B29A2C082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5683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AEE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10171290" y="365127"/>
            <a:ext cx="1182511" cy="581183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2113842" y="365127"/>
            <a:ext cx="7933269" cy="581183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6E88D-B985-4C6F-9A8B-563D44222383}" type="datetimeFigureOut">
              <a:rPr lang="zh-CN" altLang="en-US" smtClean="0"/>
              <a:pPr/>
              <a:t>2015-10-13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1245B-CC8D-48C5-9608-C3B29A2C082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 rot="5400000">
            <a:off x="8597480" y="3263481"/>
            <a:ext cx="6844484" cy="344557"/>
          </a:xfrm>
          <a:prstGeom prst="rect">
            <a:avLst/>
          </a:prstGeom>
          <a:solidFill>
            <a:srgbClr val="6FB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11714922" y="0"/>
            <a:ext cx="132521" cy="6858000"/>
          </a:xfrm>
          <a:prstGeom prst="rect">
            <a:avLst/>
          </a:prstGeom>
          <a:solidFill>
            <a:srgbClr val="DF61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00596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1245B-CC8D-48C5-9608-C3B29A2C082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52028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AEE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3972202" y="1360668"/>
            <a:ext cx="4247594" cy="4247594"/>
          </a:xfrm>
          <a:prstGeom prst="ellipse">
            <a:avLst/>
          </a:prstGeom>
          <a:solidFill>
            <a:srgbClr val="6FBFB2"/>
          </a:solidFill>
          <a:ln>
            <a:solidFill>
              <a:srgbClr val="EAEE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2455146"/>
            <a:ext cx="12192000" cy="1947709"/>
          </a:xfrm>
          <a:prstGeom prst="rect">
            <a:avLst/>
          </a:prstGeom>
          <a:solidFill>
            <a:srgbClr val="DF6165"/>
          </a:solidFill>
          <a:ln w="38100">
            <a:solidFill>
              <a:srgbClr val="EAEE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KSO_ST1"/>
          <p:cNvSpPr>
            <a:spLocks noGrp="1"/>
          </p:cNvSpPr>
          <p:nvPr>
            <p:ph type="title" hasCustomPrompt="1"/>
          </p:nvPr>
        </p:nvSpPr>
        <p:spPr>
          <a:xfrm>
            <a:off x="2098674" y="2512295"/>
            <a:ext cx="7994651" cy="1235075"/>
          </a:xfr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bg1"/>
                </a:solidFill>
                <a:effectLst/>
              </a:defRPr>
            </a:lvl1pPr>
          </a:lstStyle>
          <a:p>
            <a:r>
              <a:rPr lang="zh-CN" altLang="en-US" dirty="0" smtClean="0"/>
              <a:t>此处添加您的标题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2098674" y="3841112"/>
            <a:ext cx="7994649" cy="46800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单击此处添加您的副标题</a:t>
            </a:r>
            <a:endParaRPr lang="en-US" altLang="zh-CN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6E88D-B985-4C6F-9A8B-563D44222383}" type="datetimeFigureOut">
              <a:rPr lang="zh-CN" altLang="en-US" smtClean="0"/>
              <a:pPr/>
              <a:t>2015-10-13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1245B-CC8D-48C5-9608-C3B29A2C082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6014895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838200" y="1423990"/>
            <a:ext cx="5080000" cy="49323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5957712" y="1423990"/>
            <a:ext cx="5094116" cy="49323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6E88D-B985-4C6F-9A8B-563D44222383}" type="datetimeFigureOut">
              <a:rPr lang="zh-CN" altLang="en-US" smtClean="0"/>
              <a:pPr/>
              <a:t>2015-10-13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1245B-CC8D-48C5-9608-C3B29A2C082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44507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2041699" y="546361"/>
            <a:ext cx="9312101" cy="71702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9435" y="13763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13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1099435" y="22002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31849" y="13763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13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6431849" y="22002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7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6E88D-B985-4C6F-9A8B-563D44222383}" type="datetimeFigureOut">
              <a:rPr lang="zh-CN" altLang="en-US" smtClean="0"/>
              <a:pPr/>
              <a:t>2015-10-13</a:t>
            </a:fld>
            <a:endParaRPr lang="zh-CN" altLang="en-US"/>
          </a:p>
        </p:txBody>
      </p:sp>
      <p:sp>
        <p:nvSpPr>
          <p:cNvPr id="8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1245B-CC8D-48C5-9608-C3B29A2C082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31088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5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1245B-CC8D-48C5-9608-C3B29A2C082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18258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AEE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6E88D-B985-4C6F-9A8B-563D44222383}" type="datetimeFigureOut">
              <a:rPr lang="zh-CN" altLang="en-US" smtClean="0"/>
              <a:pPr/>
              <a:t>2015-10-13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1245B-CC8D-48C5-9608-C3B29A2C082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32390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AEE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0" y="0"/>
            <a:ext cx="12192000" cy="344557"/>
          </a:xfrm>
          <a:prstGeom prst="rect">
            <a:avLst/>
          </a:prstGeom>
          <a:solidFill>
            <a:srgbClr val="6FB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0" y="344557"/>
            <a:ext cx="12192000" cy="138516"/>
          </a:xfrm>
          <a:prstGeom prst="rect">
            <a:avLst/>
          </a:prstGeom>
          <a:solidFill>
            <a:srgbClr val="DF61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051825" y="964642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5395224" y="1494869"/>
            <a:ext cx="6172200" cy="4873625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1051825" y="2564842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6E88D-B985-4C6F-9A8B-563D44222383}" type="datetimeFigureOut">
              <a:rPr lang="zh-CN" altLang="en-US" smtClean="0"/>
              <a:pPr/>
              <a:t>2015-10-13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1245B-CC8D-48C5-9608-C3B29A2C082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83103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AEE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0" y="0"/>
            <a:ext cx="12192000" cy="344557"/>
          </a:xfrm>
          <a:prstGeom prst="rect">
            <a:avLst/>
          </a:prstGeom>
          <a:solidFill>
            <a:srgbClr val="6FB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344557"/>
            <a:ext cx="12192000" cy="138516"/>
          </a:xfrm>
          <a:prstGeom prst="rect">
            <a:avLst/>
          </a:prstGeom>
          <a:solidFill>
            <a:srgbClr val="DF61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246192" y="944564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 noChangeAspect="1"/>
          </p:cNvSpPr>
          <p:nvPr>
            <p:ph type="pic" idx="1"/>
          </p:nvPr>
        </p:nvSpPr>
        <p:spPr>
          <a:xfrm>
            <a:off x="5442833" y="1474793"/>
            <a:ext cx="617220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1246192" y="2544765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6E88D-B985-4C6F-9A8B-563D44222383}" type="datetimeFigureOut">
              <a:rPr lang="zh-CN" altLang="en-US" smtClean="0"/>
              <a:pPr/>
              <a:t>2015-10-13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1245B-CC8D-48C5-9608-C3B29A2C082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91603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AEE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12192000" cy="344557"/>
          </a:xfrm>
          <a:prstGeom prst="rect">
            <a:avLst/>
          </a:prstGeom>
          <a:solidFill>
            <a:srgbClr val="6FBF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629728" y="606376"/>
            <a:ext cx="10912415" cy="69959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6E88D-B985-4C6F-9A8B-563D44222383}" type="datetimeFigureOut">
              <a:rPr lang="zh-CN" altLang="en-US" smtClean="0"/>
              <a:pPr/>
              <a:t>2015-10-13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4038600" y="636062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1245B-CC8D-48C5-9608-C3B29A2C082F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KSO_BC1"/>
          <p:cNvSpPr>
            <a:spLocks noGrp="1"/>
          </p:cNvSpPr>
          <p:nvPr>
            <p:ph type="body" idx="1"/>
          </p:nvPr>
        </p:nvSpPr>
        <p:spPr>
          <a:xfrm>
            <a:off x="629728" y="1444487"/>
            <a:ext cx="10912415" cy="48834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  <p:sp>
        <p:nvSpPr>
          <p:cNvPr id="10" name="矩形 9"/>
          <p:cNvSpPr/>
          <p:nvPr/>
        </p:nvSpPr>
        <p:spPr>
          <a:xfrm>
            <a:off x="0" y="344557"/>
            <a:ext cx="12192000" cy="138516"/>
          </a:xfrm>
          <a:prstGeom prst="rect">
            <a:avLst/>
          </a:prstGeom>
          <a:solidFill>
            <a:srgbClr val="DF61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KSO_FD"/>
          <p:cNvSpPr txBox="1">
            <a:spLocks/>
          </p:cNvSpPr>
          <p:nvPr/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93492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200" baseline="0">
          <a:solidFill>
            <a:schemeClr val="accent1">
              <a:lumMod val="75000"/>
            </a:schemeClr>
          </a:solidFill>
          <a:effectLst/>
          <a:latin typeface="+mj-ea"/>
          <a:ea typeface="+mj-ea"/>
          <a:cs typeface="+mj-cs"/>
        </a:defRPr>
      </a:lvl1pPr>
    </p:titleStyle>
    <p:bodyStyle>
      <a:lvl1pPr marL="267891" indent="-267891" algn="just" defTabSz="685800" rtl="0" eaLnBrk="1" latinLnBrk="0" hangingPunct="1">
        <a:lnSpc>
          <a:spcPct val="110000"/>
        </a:lnSpc>
        <a:spcBef>
          <a:spcPts val="1350"/>
        </a:spcBef>
        <a:spcAft>
          <a:spcPts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400" kern="1200" baseline="0">
          <a:solidFill>
            <a:schemeClr val="accent1"/>
          </a:solidFill>
          <a:latin typeface="+mj-ea"/>
          <a:ea typeface="+mj-ea"/>
          <a:cs typeface="+mn-cs"/>
        </a:defRPr>
      </a:lvl1pPr>
      <a:lvl2pPr marL="267891" indent="-267891" algn="just" defTabSz="685800" rtl="0" eaLnBrk="1" latinLnBrk="0" hangingPunct="1">
        <a:lnSpc>
          <a:spcPct val="130000"/>
        </a:lnSpc>
        <a:spcBef>
          <a:spcPts val="0"/>
        </a:spcBef>
        <a:spcAft>
          <a:spcPts val="450"/>
        </a:spcAft>
        <a:buClr>
          <a:schemeClr val="accent2">
            <a:lumMod val="60000"/>
            <a:lumOff val="40000"/>
          </a:schemeClr>
        </a:buClr>
        <a:buFont typeface="幼圆" panose="02010509060101010101" pitchFamily="49" charset="-122"/>
        <a:buChar char=" "/>
        <a:defRPr sz="1800" kern="1200" baseline="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olcc.nlc.cn/" TargetMode="External"/><Relationship Id="rId7" Type="http://schemas.openxmlformats.org/officeDocument/2006/relationships/hyperlink" Target="http://ucs.nlc.cn/" TargetMode="External"/><Relationship Id="rId2" Type="http://schemas.openxmlformats.org/officeDocument/2006/relationships/hyperlink" Target="http://olcc.nlc.gov.c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cs.nlc.gov.cn/" TargetMode="External"/><Relationship Id="rId5" Type="http://schemas.openxmlformats.org/officeDocument/2006/relationships/hyperlink" Target="http://cnb.nlc.cn/" TargetMode="External"/><Relationship Id="rId4" Type="http://schemas.openxmlformats.org/officeDocument/2006/relationships/hyperlink" Target="http://cnb.nlc.gov.cn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olcc.nlc.cn/trainee.php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cnb.nlc.gov.cn/+&#22269;&#23478;&#20070;&#30446;&#21495;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国家书目二期及光盘版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556269" y="4705004"/>
            <a:ext cx="3060931" cy="623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b="1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索晶</a:t>
            </a:r>
            <a:endParaRPr lang="en-US" altLang="zh-CN" sz="1400" b="1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en-US" altLang="zh-CN" sz="1400" b="1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2015</a:t>
            </a:r>
            <a:r>
              <a:rPr lang="zh-CN" altLang="en-US" sz="1400" b="1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年</a:t>
            </a:r>
            <a:r>
              <a:rPr lang="en-US" altLang="zh-CN" sz="1400" b="1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10</a:t>
            </a:r>
            <a:r>
              <a:rPr lang="zh-CN" altLang="en-US" sz="1400" b="1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月</a:t>
            </a:r>
            <a:r>
              <a:rPr lang="en-US" altLang="zh-CN" sz="1400" b="1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19</a:t>
            </a:r>
            <a:r>
              <a:rPr lang="zh-CN" altLang="en-US" sz="1400" b="1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日</a:t>
            </a:r>
          </a:p>
        </p:txBody>
      </p:sp>
    </p:spTree>
    <p:extLst>
      <p:ext uri="{BB962C8B-B14F-4D97-AF65-F5344CB8AC3E}">
        <p14:creationId xmlns:p14="http://schemas.microsoft.com/office/powerpoint/2010/main" xmlns="" val="315066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光盘版的查缺补藏功能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6481" y="1444487"/>
            <a:ext cx="6162675" cy="390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68423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通过日更新的方式，实现了国家书目和联合目录系统的联动</a:t>
            </a:r>
            <a:endParaRPr lang="en-US" altLang="zh-CN" dirty="0" smtClean="0">
              <a:solidFill>
                <a:schemeClr val="tx1"/>
              </a:solidFill>
            </a:endParaRPr>
          </a:p>
          <a:p>
            <a:endParaRPr lang="zh-CN" altLang="en-US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2992582" y="200336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3096" y="1935477"/>
            <a:ext cx="6909676" cy="4566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794503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tx1"/>
                </a:solidFill>
              </a:rPr>
              <a:t>其他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为配合国家图书馆域名调整工作，联合编目中心的域名也相应进行了调整。</a:t>
            </a:r>
            <a:endParaRPr lang="en-US" altLang="zh-CN" dirty="0" smtClean="0">
              <a:solidFill>
                <a:schemeClr val="tx1"/>
              </a:solidFill>
            </a:endParaRPr>
          </a:p>
          <a:p>
            <a:r>
              <a:rPr lang="en-US" altLang="zh-CN" dirty="0" smtClean="0">
                <a:solidFill>
                  <a:schemeClr val="tx1"/>
                </a:solidFill>
                <a:hlinkClick r:id="rId2"/>
              </a:rPr>
              <a:t>http://olcc.nlc.gov.cn</a:t>
            </a:r>
            <a:r>
              <a:rPr lang="en-US" altLang="zh-CN" dirty="0" smtClean="0">
                <a:solidFill>
                  <a:schemeClr val="tx1"/>
                </a:solidFill>
              </a:rPr>
              <a:t>=&gt; </a:t>
            </a:r>
            <a:r>
              <a:rPr lang="en-US" altLang="zh-CN" dirty="0" smtClean="0">
                <a:solidFill>
                  <a:schemeClr val="tx1"/>
                </a:solidFill>
                <a:hlinkClick r:id="rId3"/>
              </a:rPr>
              <a:t>http://olcc.nlc.cn</a:t>
            </a:r>
            <a:r>
              <a:rPr lang="zh-CN" altLang="en-US" dirty="0" smtClean="0">
                <a:solidFill>
                  <a:schemeClr val="tx1"/>
                </a:solidFill>
              </a:rPr>
              <a:t>（已经完成）</a:t>
            </a:r>
            <a:endParaRPr lang="en-US" altLang="zh-CN" dirty="0" smtClean="0">
              <a:solidFill>
                <a:schemeClr val="tx1"/>
              </a:solidFill>
            </a:endParaRPr>
          </a:p>
          <a:p>
            <a:r>
              <a:rPr lang="en-US" altLang="zh-CN" dirty="0" smtClean="0">
                <a:solidFill>
                  <a:schemeClr val="tx1"/>
                </a:solidFill>
                <a:hlinkClick r:id="rId4"/>
              </a:rPr>
              <a:t>http://cnb.nlc.gov.cn</a:t>
            </a:r>
            <a:r>
              <a:rPr lang="en-US" altLang="zh-CN" dirty="0" smtClean="0">
                <a:solidFill>
                  <a:schemeClr val="tx1"/>
                </a:solidFill>
              </a:rPr>
              <a:t>=&gt; </a:t>
            </a:r>
            <a:r>
              <a:rPr lang="en-US" altLang="zh-CN" dirty="0" smtClean="0">
                <a:solidFill>
                  <a:schemeClr val="tx1"/>
                </a:solidFill>
                <a:hlinkClick r:id="rId5"/>
              </a:rPr>
              <a:t>http://cnb.nlc.cn</a:t>
            </a:r>
            <a:endParaRPr lang="en-US" altLang="zh-CN" dirty="0" smtClean="0">
              <a:solidFill>
                <a:schemeClr val="tx1"/>
              </a:solidFill>
            </a:endParaRPr>
          </a:p>
          <a:p>
            <a:r>
              <a:rPr lang="en-US" altLang="zh-CN" dirty="0" smtClean="0">
                <a:solidFill>
                  <a:schemeClr val="tx1"/>
                </a:solidFill>
                <a:hlinkClick r:id="rId6"/>
              </a:rPr>
              <a:t>http://ucs.nlc.gov.cn</a:t>
            </a:r>
            <a:r>
              <a:rPr lang="en-US" altLang="zh-CN" dirty="0" smtClean="0">
                <a:solidFill>
                  <a:schemeClr val="tx1"/>
                </a:solidFill>
              </a:rPr>
              <a:t>=&gt;</a:t>
            </a:r>
            <a:r>
              <a:rPr lang="en-US" altLang="zh-CN" dirty="0" smtClean="0">
                <a:solidFill>
                  <a:schemeClr val="tx1"/>
                </a:solidFill>
                <a:hlinkClick r:id="rId7"/>
              </a:rPr>
              <a:t>http://ucs.nlc.cn</a:t>
            </a:r>
            <a:r>
              <a:rPr lang="zh-CN" altLang="en-US" dirty="0" smtClean="0">
                <a:solidFill>
                  <a:schemeClr val="tx1"/>
                </a:solidFill>
              </a:rPr>
              <a:t>（预计在</a:t>
            </a:r>
            <a:r>
              <a:rPr lang="en-US" altLang="zh-CN" dirty="0" smtClean="0">
                <a:solidFill>
                  <a:schemeClr val="tx1"/>
                </a:solidFill>
              </a:rPr>
              <a:t>12</a:t>
            </a:r>
            <a:r>
              <a:rPr lang="zh-CN" altLang="en-US" dirty="0" smtClean="0">
                <a:solidFill>
                  <a:schemeClr val="tx1"/>
                </a:solidFill>
              </a:rPr>
              <a:t>月</a:t>
            </a:r>
            <a:r>
              <a:rPr lang="en-US" altLang="zh-CN" dirty="0" smtClean="0">
                <a:solidFill>
                  <a:schemeClr val="tx1"/>
                </a:solidFill>
              </a:rPr>
              <a:t>15</a:t>
            </a:r>
            <a:r>
              <a:rPr lang="zh-CN" altLang="en-US" dirty="0" smtClean="0">
                <a:solidFill>
                  <a:schemeClr val="tx1"/>
                </a:solidFill>
              </a:rPr>
              <a:t>日前完成）</a:t>
            </a:r>
            <a:r>
              <a:rPr lang="en-US" altLang="zh-CN" dirty="0" smtClean="0">
                <a:solidFill>
                  <a:schemeClr val="tx1"/>
                </a:solidFill>
              </a:rPr>
              <a:t>,</a:t>
            </a:r>
            <a:r>
              <a:rPr lang="zh-CN" altLang="en-US" dirty="0" smtClean="0">
                <a:solidFill>
                  <a:schemeClr val="tx1"/>
                </a:solidFill>
              </a:rPr>
              <a:t>届时将影响联合编目系统所有的服务，请大家及时更换。</a:t>
            </a:r>
            <a:endParaRPr lang="en-US" altLang="zh-CN" dirty="0" smtClean="0">
              <a:solidFill>
                <a:schemeClr val="tx1"/>
              </a:solidFill>
            </a:endParaRPr>
          </a:p>
          <a:p>
            <a:r>
              <a:rPr lang="zh-CN" altLang="en-US" dirty="0" smtClean="0">
                <a:solidFill>
                  <a:schemeClr val="tx1"/>
                </a:solidFill>
              </a:rPr>
              <a:t>使用</a:t>
            </a:r>
            <a:r>
              <a:rPr lang="en-US" altLang="zh-CN" dirty="0" smtClean="0">
                <a:solidFill>
                  <a:schemeClr val="tx1"/>
                </a:solidFill>
              </a:rPr>
              <a:t>IP</a:t>
            </a:r>
            <a:r>
              <a:rPr lang="zh-CN" altLang="en-US" dirty="0" smtClean="0">
                <a:solidFill>
                  <a:schemeClr val="tx1"/>
                </a:solidFill>
              </a:rPr>
              <a:t>：</a:t>
            </a:r>
            <a:r>
              <a:rPr lang="en-US" altLang="zh-CN" dirty="0" smtClean="0">
                <a:solidFill>
                  <a:schemeClr val="tx1"/>
                </a:solidFill>
              </a:rPr>
              <a:t>202.96.31.28</a:t>
            </a:r>
            <a:r>
              <a:rPr lang="zh-CN" altLang="en-US" dirty="0" smtClean="0">
                <a:solidFill>
                  <a:schemeClr val="tx1"/>
                </a:solidFill>
              </a:rPr>
              <a:t>或</a:t>
            </a:r>
            <a:r>
              <a:rPr lang="en-US" altLang="zh-CN" dirty="0" smtClean="0">
                <a:solidFill>
                  <a:schemeClr val="tx1"/>
                </a:solidFill>
              </a:rPr>
              <a:t>60.247.28.23</a:t>
            </a:r>
            <a:r>
              <a:rPr lang="zh-CN" altLang="en-US" dirty="0" smtClean="0">
                <a:solidFill>
                  <a:schemeClr val="tx1"/>
                </a:solidFill>
              </a:rPr>
              <a:t>访问联合编目</a:t>
            </a:r>
            <a:r>
              <a:rPr lang="zh-CN" altLang="en-US" dirty="0">
                <a:solidFill>
                  <a:schemeClr val="tx1"/>
                </a:solidFill>
              </a:rPr>
              <a:t>服务</a:t>
            </a:r>
            <a:r>
              <a:rPr lang="zh-CN" altLang="en-US" dirty="0" smtClean="0">
                <a:solidFill>
                  <a:schemeClr val="tx1"/>
                </a:solidFill>
              </a:rPr>
              <a:t>的成员馆不需要调整。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68715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还有一件重要的事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联合编目中心将对培训工作进行调整</a:t>
            </a:r>
            <a:endParaRPr lang="en-US" altLang="zh-CN" dirty="0" smtClean="0">
              <a:solidFill>
                <a:schemeClr val="tx1"/>
              </a:solidFill>
            </a:endParaRPr>
          </a:p>
          <a:p>
            <a:r>
              <a:rPr lang="zh-CN" altLang="zh-CN" dirty="0" smtClean="0">
                <a:solidFill>
                  <a:schemeClr val="tx1"/>
                </a:solidFill>
              </a:rPr>
              <a:t>建立</a:t>
            </a:r>
            <a:r>
              <a:rPr lang="zh-CN" altLang="zh-CN" dirty="0">
                <a:solidFill>
                  <a:schemeClr val="tx1"/>
                </a:solidFill>
              </a:rPr>
              <a:t>联合编目上传资格考试系统及</a:t>
            </a:r>
            <a:r>
              <a:rPr lang="zh-CN" altLang="zh-CN" dirty="0" smtClean="0">
                <a:solidFill>
                  <a:schemeClr val="tx1"/>
                </a:solidFill>
              </a:rPr>
              <a:t>题库</a:t>
            </a:r>
            <a:r>
              <a:rPr lang="zh-CN" altLang="en-US" dirty="0" smtClean="0">
                <a:solidFill>
                  <a:schemeClr val="tx1"/>
                </a:solidFill>
              </a:rPr>
              <a:t>；</a:t>
            </a:r>
            <a:endParaRPr lang="en-US" altLang="zh-CN" dirty="0" smtClean="0">
              <a:solidFill>
                <a:schemeClr val="tx1"/>
              </a:solidFill>
            </a:endParaRPr>
          </a:p>
          <a:p>
            <a:r>
              <a:rPr lang="zh-CN" altLang="zh-CN" dirty="0" smtClean="0">
                <a:solidFill>
                  <a:schemeClr val="tx1"/>
                </a:solidFill>
              </a:rPr>
              <a:t>上</a:t>
            </a:r>
            <a:r>
              <a:rPr lang="zh-CN" altLang="zh-CN" dirty="0">
                <a:solidFill>
                  <a:schemeClr val="tx1"/>
                </a:solidFill>
              </a:rPr>
              <a:t>传资格证书</a:t>
            </a:r>
            <a:r>
              <a:rPr lang="zh-CN" altLang="zh-CN" dirty="0" smtClean="0">
                <a:solidFill>
                  <a:schemeClr val="tx1"/>
                </a:solidFill>
              </a:rPr>
              <a:t>设置</a:t>
            </a:r>
            <a:r>
              <a:rPr lang="en-US" altLang="zh-CN" dirty="0" smtClean="0">
                <a:solidFill>
                  <a:schemeClr val="tx1"/>
                </a:solidFill>
              </a:rPr>
              <a:t> </a:t>
            </a:r>
            <a:r>
              <a:rPr lang="zh-CN" altLang="zh-CN" sz="3200" b="1" i="1" dirty="0" smtClean="0">
                <a:solidFill>
                  <a:schemeClr val="tx1"/>
                </a:solidFill>
              </a:rPr>
              <a:t>五年有效期</a:t>
            </a:r>
            <a:r>
              <a:rPr lang="zh-CN" altLang="en-US" dirty="0" smtClean="0">
                <a:solidFill>
                  <a:schemeClr val="tx1"/>
                </a:solidFill>
              </a:rPr>
              <a:t>；</a:t>
            </a:r>
            <a:endParaRPr lang="en-US" altLang="zh-CN" dirty="0" smtClean="0">
              <a:solidFill>
                <a:schemeClr val="tx1"/>
              </a:solidFill>
            </a:endParaRPr>
          </a:p>
          <a:p>
            <a:r>
              <a:rPr lang="zh-CN" altLang="zh-CN" dirty="0" smtClean="0">
                <a:solidFill>
                  <a:schemeClr val="tx1"/>
                </a:solidFill>
              </a:rPr>
              <a:t>逐步</a:t>
            </a:r>
            <a:r>
              <a:rPr lang="zh-CN" altLang="en-US" dirty="0">
                <a:solidFill>
                  <a:schemeClr val="tx1"/>
                </a:solidFill>
              </a:rPr>
              <a:t>启用</a:t>
            </a:r>
            <a:r>
              <a:rPr lang="zh-CN" altLang="zh-CN" dirty="0" smtClean="0">
                <a:solidFill>
                  <a:schemeClr val="tx1"/>
                </a:solidFill>
              </a:rPr>
              <a:t>网络考试</a:t>
            </a:r>
            <a:r>
              <a:rPr lang="zh-CN" altLang="en-US" dirty="0" smtClean="0">
                <a:solidFill>
                  <a:schemeClr val="tx1"/>
                </a:solidFill>
              </a:rPr>
              <a:t>；</a:t>
            </a:r>
            <a:endParaRPr lang="en-US" altLang="zh-CN" dirty="0" smtClean="0">
              <a:solidFill>
                <a:schemeClr val="tx1"/>
              </a:solidFill>
            </a:endParaRPr>
          </a:p>
          <a:p>
            <a:r>
              <a:rPr lang="zh-CN" altLang="zh-CN" dirty="0" smtClean="0">
                <a:solidFill>
                  <a:schemeClr val="tx1"/>
                </a:solidFill>
              </a:rPr>
              <a:t>建立</a:t>
            </a:r>
            <a:r>
              <a:rPr lang="zh-CN" altLang="zh-CN" dirty="0">
                <a:solidFill>
                  <a:schemeClr val="tx1"/>
                </a:solidFill>
              </a:rPr>
              <a:t>考取资格证书的查询</a:t>
            </a:r>
            <a:r>
              <a:rPr lang="zh-CN" altLang="zh-CN" dirty="0" smtClean="0">
                <a:solidFill>
                  <a:schemeClr val="tx1"/>
                </a:solidFill>
              </a:rPr>
              <a:t>网址</a:t>
            </a:r>
            <a:r>
              <a:rPr lang="zh-CN" altLang="en-US" dirty="0" smtClean="0">
                <a:solidFill>
                  <a:schemeClr val="tx1"/>
                </a:solidFill>
              </a:rPr>
              <a:t>；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lvl="2"/>
            <a:r>
              <a:rPr lang="zh-CN" altLang="zh-CN" dirty="0" smtClean="0"/>
              <a:t>未来</a:t>
            </a:r>
            <a:r>
              <a:rPr lang="zh-CN" altLang="zh-CN" dirty="0"/>
              <a:t>所有通过考试的编目员将可以在网上查到自己的资格信息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示例：</a:t>
            </a:r>
            <a:r>
              <a:rPr lang="en-US" altLang="zh-CN" dirty="0">
                <a:hlinkClick r:id="rId2"/>
              </a:rPr>
              <a:t>http://</a:t>
            </a:r>
            <a:r>
              <a:rPr lang="en-US" altLang="zh-CN" dirty="0" smtClean="0">
                <a:hlinkClick r:id="rId2"/>
              </a:rPr>
              <a:t>olcc.nlc.cn/trainee.php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xmlns="" val="35070825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>
              <a:solidFill>
                <a:schemeClr val="tx1"/>
              </a:solidFill>
            </a:endParaRPr>
          </a:p>
          <a:p>
            <a:endParaRPr lang="en-US" altLang="zh-CN" dirty="0">
              <a:solidFill>
                <a:schemeClr val="tx1"/>
              </a:solidFill>
            </a:endParaRPr>
          </a:p>
          <a:p>
            <a:endParaRPr lang="en-US" altLang="zh-CN" dirty="0" smtClean="0">
              <a:solidFill>
                <a:schemeClr val="tx1"/>
              </a:solidFill>
            </a:endParaRPr>
          </a:p>
          <a:p>
            <a:r>
              <a:rPr lang="en-US" altLang="zh-CN" i="1" dirty="0">
                <a:solidFill>
                  <a:schemeClr val="tx1"/>
                </a:solidFill>
              </a:rPr>
              <a:t> </a:t>
            </a:r>
            <a:r>
              <a:rPr lang="en-US" altLang="zh-CN" i="1" dirty="0" smtClean="0">
                <a:solidFill>
                  <a:schemeClr val="tx1"/>
                </a:solidFill>
              </a:rPr>
              <a:t>                </a:t>
            </a:r>
            <a:r>
              <a:rPr lang="zh-CN" altLang="en-US" sz="4000" i="1" dirty="0" smtClean="0">
                <a:solidFill>
                  <a:schemeClr val="tx1"/>
                </a:solidFill>
              </a:rPr>
              <a:t>谢谢！！</a:t>
            </a:r>
            <a:endParaRPr lang="zh-CN" altLang="en-US" sz="4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032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tx1"/>
                </a:solidFill>
              </a:rPr>
              <a:t>国家书目平台回顾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27087" y="1243372"/>
            <a:ext cx="3248269" cy="254179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5664" y="1664648"/>
            <a:ext cx="5573607" cy="424102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6482" y="2201458"/>
            <a:ext cx="5729029" cy="3167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8059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国家书目平台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>
              <a:solidFill>
                <a:schemeClr val="tx1"/>
              </a:solidFill>
            </a:endParaRPr>
          </a:p>
          <a:p>
            <a:r>
              <a:rPr lang="zh-CN" altLang="en-US" dirty="0" smtClean="0">
                <a:solidFill>
                  <a:schemeClr val="tx1"/>
                </a:solidFill>
              </a:rPr>
              <a:t>国家</a:t>
            </a:r>
            <a:r>
              <a:rPr lang="zh-CN" altLang="en-US" dirty="0">
                <a:solidFill>
                  <a:schemeClr val="tx1"/>
                </a:solidFill>
              </a:rPr>
              <a:t>书目</a:t>
            </a:r>
            <a:r>
              <a:rPr lang="zh-CN" altLang="en-US" dirty="0" smtClean="0">
                <a:solidFill>
                  <a:schemeClr val="tx1"/>
                </a:solidFill>
              </a:rPr>
              <a:t>平台二期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lvl="1"/>
            <a:endParaRPr lang="zh-CN" altLang="en-US" dirty="0"/>
          </a:p>
          <a:p>
            <a:r>
              <a:rPr lang="zh-CN" altLang="en-US" dirty="0">
                <a:solidFill>
                  <a:schemeClr val="tx1"/>
                </a:solidFill>
              </a:rPr>
              <a:t>国家</a:t>
            </a:r>
            <a:r>
              <a:rPr lang="zh-CN" altLang="en-US" dirty="0" smtClean="0">
                <a:solidFill>
                  <a:schemeClr val="tx1"/>
                </a:solidFill>
              </a:rPr>
              <a:t>书目光盘版及出版计划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4980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国家书目二期平台建设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正式启用国家书目号：</a:t>
            </a:r>
            <a:endParaRPr lang="en-US" altLang="zh-CN" dirty="0" smtClean="0">
              <a:solidFill>
                <a:schemeClr val="tx1"/>
              </a:solidFill>
            </a:endParaRPr>
          </a:p>
          <a:p>
            <a:r>
              <a:rPr lang="zh-CN" altLang="en-US" dirty="0" smtClean="0">
                <a:solidFill>
                  <a:schemeClr val="tx1"/>
                </a:solidFill>
              </a:rPr>
              <a:t>国家书目号：</a:t>
            </a:r>
            <a:r>
              <a:rPr lang="zh-CN" altLang="en-US" dirty="0">
                <a:solidFill>
                  <a:schemeClr val="tx1"/>
                </a:solidFill>
              </a:rPr>
              <a:t>国家书目号是由国家图书馆指定的永久的并且是唯一的</a:t>
            </a:r>
            <a:r>
              <a:rPr lang="zh-CN" altLang="en-US" dirty="0" smtClean="0">
                <a:solidFill>
                  <a:schemeClr val="tx1"/>
                </a:solidFill>
              </a:rPr>
              <a:t>标识符，用于国家书目中的数据永久标识</a:t>
            </a:r>
            <a:endParaRPr lang="en-US" altLang="zh-CN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altLang="zh-CN" sz="2000" i="1" dirty="0" smtClean="0">
                <a:solidFill>
                  <a:schemeClr val="tx1"/>
                </a:solidFill>
              </a:rPr>
              <a:t>						</a:t>
            </a:r>
            <a:r>
              <a:rPr lang="zh-CN" altLang="en-US" sz="2000" i="1" dirty="0" smtClean="0">
                <a:solidFill>
                  <a:schemeClr val="tx1"/>
                </a:solidFill>
              </a:rPr>
              <a:t>（</a:t>
            </a:r>
            <a:r>
              <a:rPr lang="en-US" altLang="zh-CN" sz="2000" i="1" dirty="0" smtClean="0">
                <a:solidFill>
                  <a:schemeClr val="tx1"/>
                </a:solidFill>
              </a:rPr>
              <a:t>http://www.ietf.org/rfc/rfc3188.txt</a:t>
            </a:r>
            <a:r>
              <a:rPr lang="zh-CN" altLang="en-US" sz="2000" i="1" dirty="0">
                <a:solidFill>
                  <a:schemeClr val="tx1"/>
                </a:solidFill>
              </a:rPr>
              <a:t>）</a:t>
            </a:r>
            <a:endParaRPr lang="en-US" altLang="zh-CN" sz="2000" i="1" dirty="0" smtClean="0">
              <a:solidFill>
                <a:schemeClr val="tx1"/>
              </a:solidFill>
            </a:endParaRPr>
          </a:p>
          <a:p>
            <a:r>
              <a:rPr lang="zh-CN" altLang="en-US" dirty="0" smtClean="0">
                <a:solidFill>
                  <a:schemeClr val="tx1"/>
                </a:solidFill>
              </a:rPr>
              <a:t>国家书目号的组成：国别（两位，例：</a:t>
            </a:r>
            <a:r>
              <a:rPr lang="en-US" altLang="zh-CN" dirty="0" smtClean="0">
                <a:solidFill>
                  <a:schemeClr val="tx1"/>
                </a:solidFill>
              </a:rPr>
              <a:t>CN</a:t>
            </a:r>
            <a:r>
              <a:rPr lang="zh-CN" altLang="en-US" dirty="0" smtClean="0">
                <a:solidFill>
                  <a:schemeClr val="tx1"/>
                </a:solidFill>
              </a:rPr>
              <a:t>）</a:t>
            </a:r>
            <a:r>
              <a:rPr lang="en-US" altLang="zh-CN" dirty="0" smtClean="0">
                <a:solidFill>
                  <a:schemeClr val="tx1"/>
                </a:solidFill>
              </a:rPr>
              <a:t>+</a:t>
            </a:r>
            <a:r>
              <a:rPr lang="zh-CN" altLang="en-US" dirty="0" smtClean="0">
                <a:solidFill>
                  <a:schemeClr val="tx1"/>
                </a:solidFill>
              </a:rPr>
              <a:t>年份（四位，例：</a:t>
            </a:r>
            <a:r>
              <a:rPr lang="en-US" altLang="zh-CN" dirty="0" smtClean="0">
                <a:solidFill>
                  <a:schemeClr val="tx1"/>
                </a:solidFill>
              </a:rPr>
              <a:t>2015</a:t>
            </a:r>
            <a:r>
              <a:rPr lang="zh-CN" altLang="en-US" dirty="0" smtClean="0">
                <a:solidFill>
                  <a:schemeClr val="tx1"/>
                </a:solidFill>
              </a:rPr>
              <a:t>）</a:t>
            </a:r>
            <a:r>
              <a:rPr lang="en-US" altLang="zh-CN" dirty="0" smtClean="0">
                <a:solidFill>
                  <a:schemeClr val="tx1"/>
                </a:solidFill>
              </a:rPr>
              <a:t>+</a:t>
            </a:r>
            <a:r>
              <a:rPr lang="zh-CN" altLang="en-US" dirty="0" smtClean="0">
                <a:solidFill>
                  <a:schemeClr val="tx1"/>
                </a:solidFill>
              </a:rPr>
              <a:t>顺序号（</a:t>
            </a:r>
            <a:r>
              <a:rPr lang="en-US" altLang="zh-CN" dirty="0" smtClean="0">
                <a:solidFill>
                  <a:schemeClr val="tx1"/>
                </a:solidFill>
              </a:rPr>
              <a:t>7</a:t>
            </a:r>
            <a:r>
              <a:rPr lang="zh-CN" altLang="en-US" dirty="0" smtClean="0">
                <a:solidFill>
                  <a:schemeClr val="tx1"/>
                </a:solidFill>
              </a:rPr>
              <a:t>位，例</a:t>
            </a:r>
            <a:r>
              <a:rPr lang="en-US" altLang="zh-CN" dirty="0" smtClean="0">
                <a:solidFill>
                  <a:schemeClr val="tx1"/>
                </a:solidFill>
              </a:rPr>
              <a:t>0000123</a:t>
            </a:r>
            <a:r>
              <a:rPr lang="zh-CN" altLang="en-US" dirty="0" smtClean="0">
                <a:solidFill>
                  <a:schemeClr val="tx1"/>
                </a:solidFill>
              </a:rPr>
              <a:t>）</a:t>
            </a:r>
            <a:endParaRPr lang="en-US" altLang="zh-CN" dirty="0" smtClean="0">
              <a:solidFill>
                <a:schemeClr val="tx1"/>
              </a:solidFill>
            </a:endParaRPr>
          </a:p>
          <a:p>
            <a:r>
              <a:rPr lang="zh-CN" altLang="en-US" dirty="0" smtClean="0">
                <a:solidFill>
                  <a:schemeClr val="tx1"/>
                </a:solidFill>
              </a:rPr>
              <a:t>将允许访问 </a:t>
            </a:r>
            <a:r>
              <a:rPr lang="en-US" altLang="zh-CN" dirty="0" smtClean="0">
                <a:solidFill>
                  <a:schemeClr val="tx1"/>
                </a:solidFill>
                <a:hlinkClick r:id="rId2"/>
              </a:rPr>
              <a:t>http://cnb.nlc.gov.cn/+</a:t>
            </a:r>
            <a:r>
              <a:rPr lang="zh-CN" altLang="en-US" dirty="0" smtClean="0">
                <a:solidFill>
                  <a:schemeClr val="tx1"/>
                </a:solidFill>
                <a:hlinkClick r:id="rId2"/>
              </a:rPr>
              <a:t>国家书目号</a:t>
            </a:r>
            <a:r>
              <a:rPr lang="zh-CN" altLang="en-US" dirty="0" smtClean="0">
                <a:solidFill>
                  <a:schemeClr val="tx1"/>
                </a:solidFill>
              </a:rPr>
              <a:t> </a:t>
            </a:r>
            <a:endParaRPr lang="en-US" altLang="zh-CN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1055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主题检索提示和分类浏览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当用户使用受控主题词检索时，会给出相关的检索建议供用户参考</a:t>
            </a:r>
            <a:endParaRPr lang="en-US" altLang="zh-CN" dirty="0" smtClean="0">
              <a:solidFill>
                <a:schemeClr val="tx1"/>
              </a:solidFill>
            </a:endParaRPr>
          </a:p>
          <a:p>
            <a:endParaRPr lang="en-US" altLang="zh-CN" dirty="0">
              <a:solidFill>
                <a:schemeClr val="tx1"/>
              </a:solidFill>
            </a:endParaRPr>
          </a:p>
          <a:p>
            <a:endParaRPr lang="en-US" altLang="zh-CN" dirty="0" smtClean="0">
              <a:solidFill>
                <a:schemeClr val="tx1"/>
              </a:solidFill>
            </a:endParaRPr>
          </a:p>
          <a:p>
            <a:endParaRPr lang="en-US" altLang="zh-CN" dirty="0">
              <a:solidFill>
                <a:schemeClr val="tx1"/>
              </a:solidFill>
            </a:endParaRPr>
          </a:p>
          <a:p>
            <a:endParaRPr lang="en-US" altLang="zh-CN" dirty="0" smtClean="0">
              <a:solidFill>
                <a:schemeClr val="tx1"/>
              </a:solidFill>
            </a:endParaRPr>
          </a:p>
          <a:p>
            <a:r>
              <a:rPr lang="zh-CN" altLang="en-US" dirty="0" smtClean="0">
                <a:solidFill>
                  <a:schemeClr val="tx1"/>
                </a:solidFill>
              </a:rPr>
              <a:t>支持基于</a:t>
            </a:r>
            <a:r>
              <a:rPr lang="en-US" altLang="zh-CN" dirty="0" smtClean="0">
                <a:solidFill>
                  <a:schemeClr val="tx1"/>
                </a:solidFill>
              </a:rPr>
              <a:t>5</a:t>
            </a:r>
            <a:r>
              <a:rPr lang="zh-CN" altLang="en-US" dirty="0" smtClean="0">
                <a:solidFill>
                  <a:schemeClr val="tx1"/>
                </a:solidFill>
              </a:rPr>
              <a:t>版分类法的浏览功能</a:t>
            </a:r>
            <a:endParaRPr lang="en-US" altLang="zh-CN" dirty="0" smtClean="0">
              <a:solidFill>
                <a:schemeClr val="tx1"/>
              </a:solidFill>
            </a:endParaRPr>
          </a:p>
        </p:txBody>
      </p:sp>
      <p:pic>
        <p:nvPicPr>
          <p:cNvPr id="1025" name="Picture 1" descr="C:\Users\索晶\AppData\Roaming\Tencent\QQ\Temp\ED7843C3EC2641D5B29A48B764396F9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8981"/>
          <a:stretch/>
        </p:blipFill>
        <p:spPr bwMode="auto">
          <a:xfrm>
            <a:off x="980902" y="2044933"/>
            <a:ext cx="4057100" cy="1853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索晶\AppData\Roaming\Tencent\QQ\Temp\02953595969C42B8A1A8C844DE2966C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832" r="23518"/>
          <a:stretch/>
        </p:blipFill>
        <p:spPr bwMode="auto">
          <a:xfrm>
            <a:off x="6367549" y="2477192"/>
            <a:ext cx="4397433" cy="3583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30893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可视化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馆藏地图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索晶\Documents\Tencent Files\151012305\Image\C2C\_Z2~O6]6I6D(BW(H)D~{$@M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308" t="13410"/>
          <a:stretch/>
        </p:blipFill>
        <p:spPr bwMode="auto">
          <a:xfrm>
            <a:off x="3308466" y="956173"/>
            <a:ext cx="5685905" cy="5632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20795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可视化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统计分析</a:t>
            </a:r>
            <a:endParaRPr lang="en-US" altLang="zh-CN" dirty="0" smtClean="0">
              <a:solidFill>
                <a:schemeClr val="tx1"/>
              </a:solidFill>
            </a:endParaRPr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589" y="2142694"/>
            <a:ext cx="5936112" cy="4213251"/>
          </a:xfrm>
          <a:prstGeom prst="rect">
            <a:avLst/>
          </a:prstGeom>
        </p:spPr>
      </p:pic>
      <p:pic>
        <p:nvPicPr>
          <p:cNvPr id="3075" name="Picture 3" descr="C:\Users\索晶\Documents\Tencent Files\151012305\Image\C2C\GE6ME1DGK]A1J62`(GU)5[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562" t="13474" r="1503" b="1922"/>
          <a:stretch/>
        </p:blipFill>
        <p:spPr bwMode="auto">
          <a:xfrm>
            <a:off x="5366603" y="1185848"/>
            <a:ext cx="6515757" cy="4503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Picture 1" descr="C:\Users\索晶\Documents\Tencent Files\151012305\Image\C2C\`E1Z(UKI[[DF7@)O3PDE2YH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107" t="10106" r="1623" b="6479"/>
          <a:stretch/>
        </p:blipFill>
        <p:spPr bwMode="auto">
          <a:xfrm>
            <a:off x="3550752" y="1677609"/>
            <a:ext cx="5441000" cy="364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GE6ME1DGK]A1J62`(GU)5[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9117" y="1853829"/>
            <a:ext cx="6843243" cy="4524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31333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国家书目二期管理设置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/>
          <a:srcRect b="13070"/>
          <a:stretch/>
        </p:blipFill>
        <p:spPr>
          <a:xfrm>
            <a:off x="1363287" y="1430477"/>
            <a:ext cx="7955281" cy="4528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48093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国家书目光盘版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</a:rPr>
              <a:t>常见的检索和浏览功能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630" y="1866471"/>
            <a:ext cx="5972868" cy="346027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4419" y="2633748"/>
            <a:ext cx="5237970" cy="316681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4064" y="3548743"/>
            <a:ext cx="4662739" cy="2901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53277651"/>
      </p:ext>
    </p:extLst>
  </p:cSld>
  <p:clrMapOvr>
    <a:masterClrMapping/>
  </p:clrMapOvr>
</p:sld>
</file>

<file path=ppt/theme/theme1.xml><?xml version="1.0" encoding="utf-8"?>
<a:theme xmlns:a="http://schemas.openxmlformats.org/drawingml/2006/main" name="A000120140530A99PPBG">
  <a:themeElements>
    <a:clrScheme name="自定义 488">
      <a:dk1>
        <a:srgbClr val="2F2F2F"/>
      </a:dk1>
      <a:lt1>
        <a:srgbClr val="FFFFFF"/>
      </a:lt1>
      <a:dk2>
        <a:srgbClr val="FFFFFF"/>
      </a:dk2>
      <a:lt2>
        <a:srgbClr val="5F5F5F"/>
      </a:lt2>
      <a:accent1>
        <a:srgbClr val="6FBFB2"/>
      </a:accent1>
      <a:accent2>
        <a:srgbClr val="49837F"/>
      </a:accent2>
      <a:accent3>
        <a:srgbClr val="3B525F"/>
      </a:accent3>
      <a:accent4>
        <a:srgbClr val="A28F30"/>
      </a:accent4>
      <a:accent5>
        <a:srgbClr val="DF6165"/>
      </a:accent5>
      <a:accent6>
        <a:srgbClr val="FF3B3B"/>
      </a:accent6>
      <a:hlink>
        <a:srgbClr val="00B0F0"/>
      </a:hlink>
      <a:folHlink>
        <a:srgbClr val="AFB2B4"/>
      </a:folHlink>
    </a:clrScheme>
    <a:fontScheme name="自定义 2">
      <a:majorFont>
        <a:latin typeface="Baskerville Old Face"/>
        <a:ea typeface="微软雅黑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A000120150822A14KPBG</Template>
  <TotalTime>783</TotalTime>
  <Words>312</Words>
  <Application>Microsoft Office PowerPoint</Application>
  <PresentationFormat>自定义</PresentationFormat>
  <Paragraphs>49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15" baseType="lpstr">
      <vt:lpstr>A000120140530A99PPBG</vt:lpstr>
      <vt:lpstr>国家书目二期及光盘版</vt:lpstr>
      <vt:lpstr>国家书目平台回顾</vt:lpstr>
      <vt:lpstr>国家书目平台</vt:lpstr>
      <vt:lpstr>国家书目二期平台建设</vt:lpstr>
      <vt:lpstr>主题检索提示和分类浏览</vt:lpstr>
      <vt:lpstr>可视化</vt:lpstr>
      <vt:lpstr>可视化</vt:lpstr>
      <vt:lpstr>国家书目二期管理设置</vt:lpstr>
      <vt:lpstr>国家书目光盘版</vt:lpstr>
      <vt:lpstr>光盘版的查缺补藏功能</vt:lpstr>
      <vt:lpstr>幻灯片 11</vt:lpstr>
      <vt:lpstr>其他</vt:lpstr>
      <vt:lpstr>还有一件重要的事</vt:lpstr>
      <vt:lpstr>幻灯片 14</vt:lpstr>
    </vt:vector>
  </TitlesOfParts>
  <Company>中国国家图书馆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国家书目二期及光盘版</dc:title>
  <dc:creator>索晶</dc:creator>
  <cp:lastModifiedBy>万户网络</cp:lastModifiedBy>
  <cp:revision>35</cp:revision>
  <dcterms:created xsi:type="dcterms:W3CDTF">2015-10-10T03:11:19Z</dcterms:created>
  <dcterms:modified xsi:type="dcterms:W3CDTF">2015-10-13T03:44:50Z</dcterms:modified>
</cp:coreProperties>
</file>