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28" r:id="rId1"/>
  </p:sldMasterIdLst>
  <p:notesMasterIdLst>
    <p:notesMasterId r:id="rId36"/>
  </p:notesMasterIdLst>
  <p:sldIdLst>
    <p:sldId id="256" r:id="rId2"/>
    <p:sldId id="257" r:id="rId3"/>
    <p:sldId id="258" r:id="rId4"/>
    <p:sldId id="259" r:id="rId5"/>
    <p:sldId id="260" r:id="rId6"/>
    <p:sldId id="263" r:id="rId7"/>
    <p:sldId id="265" r:id="rId8"/>
    <p:sldId id="264" r:id="rId9"/>
    <p:sldId id="274" r:id="rId10"/>
    <p:sldId id="275" r:id="rId11"/>
    <p:sldId id="276" r:id="rId12"/>
    <p:sldId id="277" r:id="rId13"/>
    <p:sldId id="278" r:id="rId14"/>
    <p:sldId id="266" r:id="rId15"/>
    <p:sldId id="267" r:id="rId16"/>
    <p:sldId id="268" r:id="rId17"/>
    <p:sldId id="269" r:id="rId18"/>
    <p:sldId id="285" r:id="rId19"/>
    <p:sldId id="286" r:id="rId20"/>
    <p:sldId id="287" r:id="rId21"/>
    <p:sldId id="294" r:id="rId22"/>
    <p:sldId id="295" r:id="rId23"/>
    <p:sldId id="296" r:id="rId24"/>
    <p:sldId id="271" r:id="rId25"/>
    <p:sldId id="290" r:id="rId26"/>
    <p:sldId id="288" r:id="rId27"/>
    <p:sldId id="291" r:id="rId28"/>
    <p:sldId id="293" r:id="rId29"/>
    <p:sldId id="272" r:id="rId30"/>
    <p:sldId id="280" r:id="rId31"/>
    <p:sldId id="282" r:id="rId32"/>
    <p:sldId id="284" r:id="rId33"/>
    <p:sldId id="281" r:id="rId34"/>
    <p:sldId id="283"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7" d="100"/>
          <a:sy n="67" d="100"/>
        </p:scale>
        <p:origin x="-610" y="-2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17AA01-1545-4F25-B2A3-3818D4EFDD00}" type="datetimeFigureOut">
              <a:rPr lang="zh-CN" altLang="en-US" smtClean="0"/>
              <a:pPr/>
              <a:t>2015-10-29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37503C-FC10-4C74-9148-CF347072D6E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F37503C-FC10-4C74-9148-CF347072D6E8}" type="slidenum">
              <a:rPr lang="zh-CN" altLang="en-US" smtClean="0"/>
              <a:pPr/>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46F1FC27-F9F9-41DB-9F6D-5584D9BF2ABB}" type="datetime1">
              <a:rPr lang="zh-CN" altLang="en-US" smtClean="0"/>
              <a:pPr/>
              <a:t>2015-10-29</a:t>
            </a:fld>
            <a:endParaRPr lang="zh-CN" altLang="en-US"/>
          </a:p>
        </p:txBody>
      </p:sp>
      <p:sp>
        <p:nvSpPr>
          <p:cNvPr id="19" name="页脚占位符 18"/>
          <p:cNvSpPr>
            <a:spLocks noGrp="1"/>
          </p:cNvSpPr>
          <p:nvPr>
            <p:ph type="ftr" sz="quarter" idx="11"/>
          </p:nvPr>
        </p:nvSpPr>
        <p:spPr/>
        <p:txBody>
          <a:bodyPr/>
          <a:lstStyle/>
          <a:p>
            <a:r>
              <a:rPr lang="zh-CN" altLang="en-US" smtClean="0"/>
              <a:t>                     广东省立中山图书馆</a:t>
            </a:r>
            <a:endParaRPr lang="zh-CN" altLang="en-US"/>
          </a:p>
        </p:txBody>
      </p:sp>
      <p:sp>
        <p:nvSpPr>
          <p:cNvPr id="27" name="灯片编号占位符 2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899E83AC-4982-48E7-A4AD-24922BC1906F}" type="datetime1">
              <a:rPr lang="zh-CN" altLang="en-US" smtClean="0"/>
              <a:pPr/>
              <a:t>2015-10-29</a:t>
            </a:fld>
            <a:endParaRPr lang="zh-CN" altLang="en-US"/>
          </a:p>
        </p:txBody>
      </p:sp>
      <p:sp>
        <p:nvSpPr>
          <p:cNvPr id="5" name="页脚占位符 4"/>
          <p:cNvSpPr>
            <a:spLocks noGrp="1"/>
          </p:cNvSpPr>
          <p:nvPr>
            <p:ph type="ftr" sz="quarter" idx="11"/>
          </p:nvPr>
        </p:nvSpPr>
        <p:spPr/>
        <p:txBody>
          <a:bodyPr/>
          <a:lstStyle/>
          <a:p>
            <a:r>
              <a:rPr lang="zh-CN" altLang="en-US" smtClean="0"/>
              <a:t>                     广东省立中山图书馆</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A203865-FFF3-4DAA-B790-69F492FBED53}" type="datetime1">
              <a:rPr lang="zh-CN" altLang="en-US" smtClean="0"/>
              <a:pPr/>
              <a:t>2015-10-29</a:t>
            </a:fld>
            <a:endParaRPr lang="zh-CN" altLang="en-US"/>
          </a:p>
        </p:txBody>
      </p:sp>
      <p:sp>
        <p:nvSpPr>
          <p:cNvPr id="5" name="页脚占位符 4"/>
          <p:cNvSpPr>
            <a:spLocks noGrp="1"/>
          </p:cNvSpPr>
          <p:nvPr>
            <p:ph type="ftr" sz="quarter" idx="11"/>
          </p:nvPr>
        </p:nvSpPr>
        <p:spPr/>
        <p:txBody>
          <a:bodyPr/>
          <a:lstStyle/>
          <a:p>
            <a:r>
              <a:rPr lang="zh-CN" altLang="en-US" smtClean="0"/>
              <a:t>                     广东省立中山图书馆</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BF2CD857-DA35-42EB-81E9-51C59ED3244D}" type="datetime1">
              <a:rPr lang="zh-CN" altLang="en-US" smtClean="0"/>
              <a:pPr/>
              <a:t>2015-10-29</a:t>
            </a:fld>
            <a:endParaRPr lang="zh-CN" altLang="en-US"/>
          </a:p>
        </p:txBody>
      </p:sp>
      <p:sp>
        <p:nvSpPr>
          <p:cNvPr id="5" name="页脚占位符 4"/>
          <p:cNvSpPr>
            <a:spLocks noGrp="1"/>
          </p:cNvSpPr>
          <p:nvPr>
            <p:ph type="ftr" sz="quarter" idx="11"/>
          </p:nvPr>
        </p:nvSpPr>
        <p:spPr/>
        <p:txBody>
          <a:bodyPr/>
          <a:lstStyle/>
          <a:p>
            <a:r>
              <a:rPr lang="zh-CN" altLang="en-US" smtClean="0"/>
              <a:t>                     广东省立中山图书馆</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E7033059-BE84-49AE-8423-1B1082E06140}" type="datetime1">
              <a:rPr lang="zh-CN" altLang="en-US" smtClean="0"/>
              <a:pPr/>
              <a:t>2015-10-29</a:t>
            </a:fld>
            <a:endParaRPr lang="zh-CN" altLang="en-US"/>
          </a:p>
        </p:txBody>
      </p:sp>
      <p:sp>
        <p:nvSpPr>
          <p:cNvPr id="5" name="页脚占位符 4"/>
          <p:cNvSpPr>
            <a:spLocks noGrp="1"/>
          </p:cNvSpPr>
          <p:nvPr>
            <p:ph type="ftr" sz="quarter" idx="11"/>
          </p:nvPr>
        </p:nvSpPr>
        <p:spPr/>
        <p:txBody>
          <a:bodyPr/>
          <a:lstStyle/>
          <a:p>
            <a:r>
              <a:rPr lang="zh-CN" altLang="en-US" smtClean="0"/>
              <a:t>                     广东省立中山图书馆</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D403C0FF-7D00-4729-B619-5FA02EDE582C}" type="datetime1">
              <a:rPr lang="zh-CN" altLang="en-US" smtClean="0"/>
              <a:pPr/>
              <a:t>2015-10-29</a:t>
            </a:fld>
            <a:endParaRPr lang="zh-CN" altLang="en-US"/>
          </a:p>
        </p:txBody>
      </p:sp>
      <p:sp>
        <p:nvSpPr>
          <p:cNvPr id="6" name="页脚占位符 5"/>
          <p:cNvSpPr>
            <a:spLocks noGrp="1"/>
          </p:cNvSpPr>
          <p:nvPr>
            <p:ph type="ftr" sz="quarter" idx="11"/>
          </p:nvPr>
        </p:nvSpPr>
        <p:spPr/>
        <p:txBody>
          <a:bodyPr/>
          <a:lstStyle/>
          <a:p>
            <a:r>
              <a:rPr lang="zh-CN" altLang="en-US" smtClean="0"/>
              <a:t>                     广东省立中山图书馆</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4DEBE7D2-09E7-4153-9B7E-C7F2F39445D6}" type="datetime1">
              <a:rPr lang="zh-CN" altLang="en-US" smtClean="0"/>
              <a:pPr/>
              <a:t>2015-10-29</a:t>
            </a:fld>
            <a:endParaRPr lang="zh-CN" altLang="en-US"/>
          </a:p>
        </p:txBody>
      </p:sp>
      <p:sp>
        <p:nvSpPr>
          <p:cNvPr id="8" name="页脚占位符 7"/>
          <p:cNvSpPr>
            <a:spLocks noGrp="1"/>
          </p:cNvSpPr>
          <p:nvPr>
            <p:ph type="ftr" sz="quarter" idx="11"/>
          </p:nvPr>
        </p:nvSpPr>
        <p:spPr/>
        <p:txBody>
          <a:bodyPr/>
          <a:lstStyle/>
          <a:p>
            <a:r>
              <a:rPr lang="zh-CN" altLang="en-US" smtClean="0"/>
              <a:t>                     广东省立中山图书馆</a:t>
            </a:r>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65D7C15A-49DD-4676-8936-623A086B1006}" type="datetime1">
              <a:rPr lang="zh-CN" altLang="en-US" smtClean="0"/>
              <a:pPr/>
              <a:t>2015-10-29</a:t>
            </a:fld>
            <a:endParaRPr lang="zh-CN" altLang="en-US"/>
          </a:p>
        </p:txBody>
      </p:sp>
      <p:sp>
        <p:nvSpPr>
          <p:cNvPr id="4" name="页脚占位符 3"/>
          <p:cNvSpPr>
            <a:spLocks noGrp="1"/>
          </p:cNvSpPr>
          <p:nvPr>
            <p:ph type="ftr" sz="quarter" idx="11"/>
          </p:nvPr>
        </p:nvSpPr>
        <p:spPr/>
        <p:txBody>
          <a:bodyPr/>
          <a:lstStyle/>
          <a:p>
            <a:r>
              <a:rPr lang="zh-CN" altLang="en-US" smtClean="0"/>
              <a:t>                     广东省立中山图书馆</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54D57A8-9244-4E2C-A7CC-7F85690411CA}" type="datetime1">
              <a:rPr lang="zh-CN" altLang="en-US" smtClean="0"/>
              <a:pPr/>
              <a:t>2015-10-29</a:t>
            </a:fld>
            <a:endParaRPr lang="zh-CN" altLang="en-US"/>
          </a:p>
        </p:txBody>
      </p:sp>
      <p:sp>
        <p:nvSpPr>
          <p:cNvPr id="3" name="页脚占位符 2"/>
          <p:cNvSpPr>
            <a:spLocks noGrp="1"/>
          </p:cNvSpPr>
          <p:nvPr>
            <p:ph type="ftr" sz="quarter" idx="11"/>
          </p:nvPr>
        </p:nvSpPr>
        <p:spPr/>
        <p:txBody>
          <a:bodyPr/>
          <a:lstStyle/>
          <a:p>
            <a:r>
              <a:rPr lang="zh-CN" altLang="en-US" smtClean="0"/>
              <a:t>                     广东省立中山图书馆</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C1FB62AE-EC2C-45D6-A634-38607F0D3C15}" type="datetime1">
              <a:rPr lang="zh-CN" altLang="en-US" smtClean="0"/>
              <a:pPr/>
              <a:t>2015-10-29</a:t>
            </a:fld>
            <a:endParaRPr lang="zh-CN" altLang="en-US"/>
          </a:p>
        </p:txBody>
      </p:sp>
      <p:sp>
        <p:nvSpPr>
          <p:cNvPr id="6" name="页脚占位符 5"/>
          <p:cNvSpPr>
            <a:spLocks noGrp="1"/>
          </p:cNvSpPr>
          <p:nvPr>
            <p:ph type="ftr" sz="quarter" idx="11"/>
          </p:nvPr>
        </p:nvSpPr>
        <p:spPr/>
        <p:txBody>
          <a:bodyPr/>
          <a:lstStyle/>
          <a:p>
            <a:r>
              <a:rPr lang="zh-CN" altLang="en-US" smtClean="0"/>
              <a:t>                     广东省立中山图书馆</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B41B8E94-1188-4D9D-8575-70B279E6DE4F}" type="datetime1">
              <a:rPr lang="zh-CN" altLang="en-US" smtClean="0"/>
              <a:pPr/>
              <a:t>2015-10-29</a:t>
            </a:fld>
            <a:endParaRPr lang="zh-CN" altLang="en-US"/>
          </a:p>
        </p:txBody>
      </p:sp>
      <p:sp>
        <p:nvSpPr>
          <p:cNvPr id="6" name="页脚占位符 5"/>
          <p:cNvSpPr>
            <a:spLocks noGrp="1"/>
          </p:cNvSpPr>
          <p:nvPr>
            <p:ph type="ftr" sz="quarter" idx="11"/>
          </p:nvPr>
        </p:nvSpPr>
        <p:spPr/>
        <p:txBody>
          <a:bodyPr/>
          <a:lstStyle/>
          <a:p>
            <a:r>
              <a:rPr lang="zh-CN" altLang="en-US" smtClean="0"/>
              <a:t>                     广东省立中山图书馆</a:t>
            </a:r>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0C913308-F349-4B6D-A68A-DD1791B4A57B}" type="slidenum">
              <a:rPr lang="zh-CN" altLang="en-US" smtClean="0"/>
              <a:pPr/>
              <a:t>‹#›</a:t>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455EE83-7371-40FE-A7C1-F489DDACA341}" type="datetime1">
              <a:rPr lang="zh-CN" altLang="en-US" smtClean="0"/>
              <a:pPr/>
              <a:t>2015-10-29</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zh-CN" altLang="en-US" smtClean="0"/>
              <a:t>                     广东省立中山图书馆</a:t>
            </a:r>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C913308-F349-4B6D-A68A-DD1791B4A57B}" type="slidenum">
              <a:rPr lang="zh-CN" altLang="en-US" smtClean="0"/>
              <a:pPr/>
              <a:t>‹#›</a:t>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571472" y="1571612"/>
            <a:ext cx="8122362" cy="1285884"/>
          </a:xfrm>
          <a:noFill/>
        </p:spPr>
        <p:txBody>
          <a:bodyPr>
            <a:normAutofit/>
          </a:bodyPr>
          <a:lstStyle/>
          <a:p>
            <a:pPr algn="ctr"/>
            <a:r>
              <a:rPr lang="zh-CN" altLang="en-US" sz="5400" b="1" i="0" dirty="0" smtClean="0">
                <a:solidFill>
                  <a:schemeClr val="accent3">
                    <a:lumMod val="50000"/>
                  </a:schemeClr>
                </a:solidFill>
                <a:effectLst>
                  <a:outerShdw blurRad="38100" dist="38100" dir="2700000" algn="tl">
                    <a:srgbClr val="000000">
                      <a:alpha val="43137"/>
                    </a:srgbClr>
                  </a:outerShdw>
                </a:effectLst>
                <a:latin typeface="仿宋" pitchFamily="49" charset="-122"/>
                <a:ea typeface="仿宋" pitchFamily="49" charset="-122"/>
              </a:rPr>
              <a:t>广东书目中心建设与思考</a:t>
            </a:r>
            <a:endParaRPr lang="zh-CN" altLang="en-US" sz="5400" b="1" i="0" dirty="0">
              <a:solidFill>
                <a:schemeClr val="accent3">
                  <a:lumMod val="50000"/>
                </a:schemeClr>
              </a:solidFill>
              <a:effectLst>
                <a:outerShdw blurRad="38100" dist="38100" dir="2700000" algn="tl">
                  <a:srgbClr val="000000">
                    <a:alpha val="43137"/>
                  </a:srgbClr>
                </a:outerShdw>
              </a:effectLst>
              <a:latin typeface="仿宋" pitchFamily="49" charset="-122"/>
              <a:ea typeface="仿宋" pitchFamily="49" charset="-122"/>
            </a:endParaRPr>
          </a:p>
        </p:txBody>
      </p:sp>
      <p:sp>
        <p:nvSpPr>
          <p:cNvPr id="3" name="副标题 2"/>
          <p:cNvSpPr>
            <a:spLocks noGrp="1"/>
          </p:cNvSpPr>
          <p:nvPr>
            <p:ph type="subTitle" idx="1"/>
          </p:nvPr>
        </p:nvSpPr>
        <p:spPr>
          <a:xfrm>
            <a:off x="142844" y="3714752"/>
            <a:ext cx="7929618" cy="2000264"/>
          </a:xfrm>
        </p:spPr>
        <p:txBody>
          <a:bodyPr>
            <a:normAutofit fontScale="92500" lnSpcReduction="20000"/>
          </a:bodyPr>
          <a:lstStyle/>
          <a:p>
            <a:endParaRPr lang="en-US" altLang="zh-CN" dirty="0" smtClean="0"/>
          </a:p>
          <a:p>
            <a:endParaRPr lang="en-US" altLang="zh-CN" b="1" dirty="0" smtClean="0"/>
          </a:p>
          <a:p>
            <a:pPr algn="l"/>
            <a:r>
              <a:rPr lang="en-US" altLang="zh-CN" b="1" dirty="0" smtClean="0">
                <a:latin typeface="仿宋" pitchFamily="49" charset="-122"/>
                <a:ea typeface="仿宋" pitchFamily="49" charset="-122"/>
              </a:rPr>
              <a:t>              </a:t>
            </a:r>
            <a:r>
              <a:rPr lang="zh-CN" altLang="en-US" b="1" dirty="0" smtClean="0">
                <a:solidFill>
                  <a:schemeClr val="accent3">
                    <a:lumMod val="50000"/>
                  </a:schemeClr>
                </a:solidFill>
                <a:effectLst>
                  <a:outerShdw blurRad="38100" dist="38100" dir="2700000" algn="tl">
                    <a:srgbClr val="000000">
                      <a:alpha val="43137"/>
                    </a:srgbClr>
                  </a:outerShdw>
                </a:effectLst>
                <a:latin typeface="仿宋" pitchFamily="49" charset="-122"/>
                <a:ea typeface="仿宋" pitchFamily="49" charset="-122"/>
              </a:rPr>
              <a:t>广东省立中山图书馆    潘咏怡</a:t>
            </a:r>
            <a:endParaRPr lang="en-US" altLang="zh-CN" b="1" dirty="0" smtClean="0">
              <a:solidFill>
                <a:schemeClr val="accent3">
                  <a:lumMod val="50000"/>
                </a:schemeClr>
              </a:solidFill>
              <a:effectLst>
                <a:outerShdw blurRad="38100" dist="38100" dir="2700000" algn="tl">
                  <a:srgbClr val="000000">
                    <a:alpha val="43137"/>
                  </a:srgbClr>
                </a:outerShdw>
              </a:effectLst>
              <a:latin typeface="仿宋" pitchFamily="49" charset="-122"/>
              <a:ea typeface="仿宋" pitchFamily="49" charset="-122"/>
            </a:endParaRPr>
          </a:p>
          <a:p>
            <a:pPr algn="l"/>
            <a:endParaRPr lang="en-US" altLang="zh-CN" b="1" dirty="0" smtClean="0">
              <a:solidFill>
                <a:schemeClr val="accent3">
                  <a:lumMod val="50000"/>
                </a:schemeClr>
              </a:solidFill>
              <a:effectLst>
                <a:outerShdw blurRad="38100" dist="38100" dir="2700000" algn="tl">
                  <a:srgbClr val="000000">
                    <a:alpha val="43137"/>
                  </a:srgbClr>
                </a:outerShdw>
              </a:effectLst>
              <a:latin typeface="仿宋" pitchFamily="49" charset="-122"/>
              <a:ea typeface="仿宋" pitchFamily="49" charset="-122"/>
            </a:endParaRPr>
          </a:p>
          <a:p>
            <a:pPr algn="l"/>
            <a:r>
              <a:rPr lang="en-US" altLang="zh-CN" b="1" dirty="0" smtClean="0">
                <a:solidFill>
                  <a:schemeClr val="accent3">
                    <a:lumMod val="50000"/>
                  </a:schemeClr>
                </a:solidFill>
                <a:effectLst>
                  <a:outerShdw blurRad="38100" dist="38100" dir="2700000" algn="tl">
                    <a:srgbClr val="000000">
                      <a:alpha val="43137"/>
                    </a:srgbClr>
                  </a:outerShdw>
                </a:effectLst>
                <a:latin typeface="仿宋" pitchFamily="49" charset="-122"/>
                <a:ea typeface="仿宋" pitchFamily="49" charset="-122"/>
              </a:rPr>
              <a:t>                    2015.10     </a:t>
            </a:r>
            <a:r>
              <a:rPr lang="zh-CN" altLang="en-US" b="1" dirty="0" smtClean="0">
                <a:solidFill>
                  <a:schemeClr val="accent3">
                    <a:lumMod val="50000"/>
                  </a:schemeClr>
                </a:solidFill>
                <a:effectLst>
                  <a:outerShdw blurRad="38100" dist="38100" dir="2700000" algn="tl">
                    <a:srgbClr val="000000">
                      <a:alpha val="43137"/>
                    </a:srgbClr>
                  </a:outerShdw>
                </a:effectLst>
                <a:latin typeface="仿宋" pitchFamily="49" charset="-122"/>
                <a:ea typeface="仿宋" pitchFamily="49" charset="-122"/>
              </a:rPr>
              <a:t>重庆</a:t>
            </a:r>
            <a:endParaRPr lang="en-US" altLang="zh-CN" b="1" dirty="0" smtClean="0">
              <a:solidFill>
                <a:schemeClr val="accent3">
                  <a:lumMod val="50000"/>
                </a:schemeClr>
              </a:solidFill>
              <a:effectLst>
                <a:outerShdw blurRad="38100" dist="38100" dir="2700000" algn="tl">
                  <a:srgbClr val="000000">
                    <a:alpha val="43137"/>
                  </a:srgbClr>
                </a:outerShdw>
              </a:effectLst>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704088"/>
            <a:ext cx="8258204" cy="724648"/>
          </a:xfrm>
        </p:spPr>
        <p:txBody>
          <a:bodyPr>
            <a:normAutofit/>
          </a:bodyPr>
          <a:lstStyle/>
          <a:p>
            <a:r>
              <a:rPr lang="en-US" altLang="zh-CN" sz="4000" b="1" dirty="0" smtClean="0">
                <a:effectLst>
                  <a:outerShdw blurRad="38100" dist="38100" dir="2700000" algn="tl">
                    <a:srgbClr val="000000">
                      <a:alpha val="43137"/>
                    </a:srgbClr>
                  </a:outerShdw>
                </a:effectLst>
                <a:latin typeface="仿宋" pitchFamily="49" charset="-122"/>
                <a:ea typeface="仿宋" pitchFamily="49" charset="-122"/>
              </a:rPr>
              <a:t>2.2</a:t>
            </a:r>
            <a:r>
              <a:rPr lang="zh-CN" altLang="en-US" sz="4000" b="1" dirty="0" smtClean="0">
                <a:effectLst>
                  <a:outerShdw blurRad="38100" dist="38100" dir="2700000" algn="tl">
                    <a:srgbClr val="000000">
                      <a:alpha val="43137"/>
                    </a:srgbClr>
                  </a:outerShdw>
                </a:effectLst>
                <a:latin typeface="仿宋" pitchFamily="49" charset="-122"/>
                <a:ea typeface="仿宋" pitchFamily="49" charset="-122"/>
              </a:rPr>
              <a:t>广东书目中心应用设想</a:t>
            </a:r>
            <a:endParaRPr lang="zh-CN" altLang="en-US" sz="4000" b="1" dirty="0">
              <a:effectLst>
                <a:outerShdw blurRad="38100" dist="38100" dir="2700000" algn="tl">
                  <a:srgbClr val="000000">
                    <a:alpha val="43137"/>
                  </a:srgbClr>
                </a:outerShdw>
              </a:effectLst>
              <a:latin typeface="仿宋" pitchFamily="49" charset="-122"/>
              <a:ea typeface="仿宋" pitchFamily="49" charset="-122"/>
            </a:endParaRPr>
          </a:p>
        </p:txBody>
      </p:sp>
      <p:sp>
        <p:nvSpPr>
          <p:cNvPr id="3" name="内容占位符 2"/>
          <p:cNvSpPr>
            <a:spLocks noGrp="1"/>
          </p:cNvSpPr>
          <p:nvPr>
            <p:ph idx="1"/>
          </p:nvPr>
        </p:nvSpPr>
        <p:spPr>
          <a:xfrm>
            <a:off x="285720" y="1571612"/>
            <a:ext cx="8301038" cy="4857784"/>
          </a:xfrm>
        </p:spPr>
        <p:txBody>
          <a:bodyPr>
            <a:normAutofit fontScale="92500" lnSpcReduction="20000"/>
          </a:bodyPr>
          <a:lstStyle/>
          <a:p>
            <a:pPr algn="just">
              <a:lnSpc>
                <a:spcPct val="140000"/>
              </a:lnSpc>
            </a:pP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    “广东省公共数字文化</a:t>
            </a:r>
            <a:r>
              <a:rPr lang="en-US"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E(</a:t>
            </a: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驿</a:t>
            </a:r>
            <a:r>
              <a:rPr lang="en-US"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a:t>
            </a: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站”</a:t>
            </a:r>
            <a:r>
              <a:rPr lang="en-US" altLang="zh-CN"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a:t>
            </a: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广东省公共数字文化互动终端项目，结合广东省实际情况，运用新的数字化阅读服务模式，通过触摸大屏终端、桌面终端、手机</a:t>
            </a:r>
            <a:r>
              <a:rPr lang="en-US"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app</a:t>
            </a: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等，实现文化信息推广、数字借阅、数字阅读等集中展示；可以进一步加强广东省流动图书馆、文化站等基层文化服务单位的数字资源服务能力；解决区县级图书馆数字化建设不理想，缺乏数字资源内容提供等实际情况。</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10</a:t>
            </a:fld>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72" y="704088"/>
            <a:ext cx="8115328" cy="796086"/>
          </a:xfrm>
        </p:spPr>
        <p:txBody>
          <a:bodyPr>
            <a:normAutofit/>
          </a:bodyPr>
          <a:lstStyle/>
          <a:p>
            <a:r>
              <a:rPr lang="en-US" altLang="zh-CN" sz="4000" b="1" dirty="0" smtClean="0">
                <a:effectLst>
                  <a:outerShdw blurRad="38100" dist="38100" dir="2700000" algn="tl">
                    <a:srgbClr val="000000">
                      <a:alpha val="43137"/>
                    </a:srgbClr>
                  </a:outerShdw>
                </a:effectLst>
                <a:latin typeface="仿宋" pitchFamily="49" charset="-122"/>
                <a:ea typeface="仿宋" pitchFamily="49" charset="-122"/>
              </a:rPr>
              <a:t>2.2</a:t>
            </a:r>
            <a:r>
              <a:rPr lang="zh-CN" altLang="en-US" sz="4000" b="1" dirty="0" smtClean="0">
                <a:effectLst>
                  <a:outerShdw blurRad="38100" dist="38100" dir="2700000" algn="tl">
                    <a:srgbClr val="000000">
                      <a:alpha val="43137"/>
                    </a:srgbClr>
                  </a:outerShdw>
                </a:effectLst>
                <a:latin typeface="仿宋" pitchFamily="49" charset="-122"/>
                <a:ea typeface="仿宋" pitchFamily="49" charset="-122"/>
              </a:rPr>
              <a:t>广东书目中心应用设想</a:t>
            </a:r>
            <a:endParaRPr lang="zh-CN" altLang="en-US" sz="4000" b="1" dirty="0">
              <a:effectLst>
                <a:outerShdw blurRad="38100" dist="38100" dir="2700000" algn="tl">
                  <a:srgbClr val="000000">
                    <a:alpha val="43137"/>
                  </a:srgbClr>
                </a:outerShdw>
              </a:effectLst>
              <a:latin typeface="仿宋" pitchFamily="49" charset="-122"/>
              <a:ea typeface="仿宋" pitchFamily="49" charset="-122"/>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11</a:t>
            </a:fld>
            <a:endParaRPr lang="zh-CN" altLang="en-US"/>
          </a:p>
        </p:txBody>
      </p:sp>
      <p:pic>
        <p:nvPicPr>
          <p:cNvPr id="2052" name="Picture 4"/>
          <p:cNvPicPr>
            <a:picLocks noGrp="1" noChangeAspect="1" noChangeArrowheads="1"/>
          </p:cNvPicPr>
          <p:nvPr>
            <p:ph sz="half" idx="1"/>
          </p:nvPr>
        </p:nvPicPr>
        <p:blipFill>
          <a:blip r:embed="rId2"/>
          <a:srcRect/>
          <a:stretch>
            <a:fillRect/>
          </a:stretch>
        </p:blipFill>
        <p:spPr bwMode="auto">
          <a:xfrm>
            <a:off x="641684" y="1785927"/>
            <a:ext cx="3716002" cy="4741134"/>
          </a:xfrm>
          <a:prstGeom prst="rect">
            <a:avLst/>
          </a:prstGeom>
          <a:noFill/>
          <a:ln w="9525">
            <a:noFill/>
            <a:miter lim="800000"/>
            <a:headEnd/>
            <a:tailEnd/>
          </a:ln>
          <a:effectLst/>
        </p:spPr>
      </p:pic>
      <p:pic>
        <p:nvPicPr>
          <p:cNvPr id="2053" name="Picture 5"/>
          <p:cNvPicPr>
            <a:picLocks noGrp="1" noChangeAspect="1" noChangeArrowheads="1"/>
          </p:cNvPicPr>
          <p:nvPr>
            <p:ph sz="half" idx="2"/>
          </p:nvPr>
        </p:nvPicPr>
        <p:blipFill>
          <a:blip r:embed="rId3"/>
          <a:srcRect/>
          <a:stretch>
            <a:fillRect/>
          </a:stretch>
        </p:blipFill>
        <p:spPr bwMode="auto">
          <a:xfrm>
            <a:off x="4929190" y="1785927"/>
            <a:ext cx="3714777" cy="47863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785794"/>
            <a:ext cx="8186766" cy="642942"/>
          </a:xfrm>
        </p:spPr>
        <p:txBody>
          <a:bodyPr>
            <a:noAutofit/>
          </a:bodyPr>
          <a:lstStyle/>
          <a:p>
            <a:r>
              <a:rPr lang="en-US" altLang="zh-CN" sz="4000" b="1" dirty="0" smtClean="0">
                <a:effectLst>
                  <a:outerShdw blurRad="38100" dist="38100" dir="2700000" algn="tl">
                    <a:srgbClr val="000000">
                      <a:alpha val="43137"/>
                    </a:srgbClr>
                  </a:outerShdw>
                </a:effectLst>
                <a:latin typeface="仿宋" pitchFamily="49" charset="-122"/>
                <a:ea typeface="仿宋" pitchFamily="49" charset="-122"/>
              </a:rPr>
              <a:t>2.2</a:t>
            </a:r>
            <a:r>
              <a:rPr lang="zh-CN" altLang="en-US" sz="4000" b="1" dirty="0" smtClean="0">
                <a:effectLst>
                  <a:outerShdw blurRad="38100" dist="38100" dir="2700000" algn="tl">
                    <a:srgbClr val="000000">
                      <a:alpha val="43137"/>
                    </a:srgbClr>
                  </a:outerShdw>
                </a:effectLst>
                <a:latin typeface="仿宋" pitchFamily="49" charset="-122"/>
                <a:ea typeface="仿宋" pitchFamily="49" charset="-122"/>
              </a:rPr>
              <a:t>广东书目中心应用设想</a:t>
            </a:r>
            <a:endParaRPr lang="zh-CN" altLang="en-US" sz="4000" dirty="0"/>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12</a:t>
            </a:fld>
            <a:endParaRPr lang="zh-CN" altLang="en-US"/>
          </a:p>
        </p:txBody>
      </p:sp>
      <p:pic>
        <p:nvPicPr>
          <p:cNvPr id="3076" name="Picture 4"/>
          <p:cNvPicPr>
            <a:picLocks noGrp="1" noChangeAspect="1" noChangeArrowheads="1"/>
          </p:cNvPicPr>
          <p:nvPr>
            <p:ph sz="half" idx="1"/>
          </p:nvPr>
        </p:nvPicPr>
        <p:blipFill>
          <a:blip r:embed="rId2"/>
          <a:srcRect/>
          <a:stretch>
            <a:fillRect/>
          </a:stretch>
        </p:blipFill>
        <p:spPr bwMode="auto">
          <a:xfrm>
            <a:off x="571472" y="1928520"/>
            <a:ext cx="3357586" cy="4667054"/>
          </a:xfrm>
          <a:prstGeom prst="rect">
            <a:avLst/>
          </a:prstGeom>
          <a:noFill/>
          <a:ln w="9525">
            <a:noFill/>
            <a:miter lim="800000"/>
            <a:headEnd/>
            <a:tailEnd/>
          </a:ln>
          <a:effectLst/>
        </p:spPr>
      </p:pic>
      <p:pic>
        <p:nvPicPr>
          <p:cNvPr id="3077" name="Picture 5"/>
          <p:cNvPicPr>
            <a:picLocks noGrp="1" noChangeAspect="1" noChangeArrowheads="1"/>
          </p:cNvPicPr>
          <p:nvPr>
            <p:ph sz="half" idx="2"/>
          </p:nvPr>
        </p:nvPicPr>
        <p:blipFill>
          <a:blip r:embed="rId3"/>
          <a:srcRect/>
          <a:stretch>
            <a:fillRect/>
          </a:stretch>
        </p:blipFill>
        <p:spPr bwMode="auto">
          <a:xfrm>
            <a:off x="5143504" y="1944117"/>
            <a:ext cx="3500462" cy="46488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910" y="704088"/>
            <a:ext cx="8043890" cy="724648"/>
          </a:xfrm>
        </p:spPr>
        <p:txBody>
          <a:bodyPr>
            <a:normAutofit/>
          </a:bodyPr>
          <a:lstStyle/>
          <a:p>
            <a:r>
              <a:rPr lang="en-US" altLang="zh-CN" sz="4000" b="1" dirty="0" smtClean="0">
                <a:effectLst>
                  <a:outerShdw blurRad="38100" dist="38100" dir="2700000" algn="tl">
                    <a:srgbClr val="000000">
                      <a:alpha val="43137"/>
                    </a:srgbClr>
                  </a:outerShdw>
                </a:effectLst>
                <a:latin typeface="仿宋" pitchFamily="49" charset="-122"/>
                <a:ea typeface="仿宋" pitchFamily="49" charset="-122"/>
              </a:rPr>
              <a:t>2.2</a:t>
            </a:r>
            <a:r>
              <a:rPr lang="zh-CN" altLang="en-US" sz="4000" b="1" dirty="0" smtClean="0">
                <a:effectLst>
                  <a:outerShdw blurRad="38100" dist="38100" dir="2700000" algn="tl">
                    <a:srgbClr val="000000">
                      <a:alpha val="43137"/>
                    </a:srgbClr>
                  </a:outerShdw>
                </a:effectLst>
                <a:latin typeface="仿宋" pitchFamily="49" charset="-122"/>
                <a:ea typeface="仿宋" pitchFamily="49" charset="-122"/>
              </a:rPr>
              <a:t>广东书目中心应用设想</a:t>
            </a:r>
            <a:endParaRPr lang="zh-CN" altLang="en-US" sz="4000" dirty="0"/>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13</a:t>
            </a:fld>
            <a:endParaRPr lang="zh-CN" altLang="en-US"/>
          </a:p>
        </p:txBody>
      </p:sp>
      <p:pic>
        <p:nvPicPr>
          <p:cNvPr id="4100" name="Picture 4"/>
          <p:cNvPicPr>
            <a:picLocks noGrp="1" noChangeAspect="1" noChangeArrowheads="1"/>
          </p:cNvPicPr>
          <p:nvPr>
            <p:ph sz="half" idx="2"/>
          </p:nvPr>
        </p:nvPicPr>
        <p:blipFill>
          <a:blip r:embed="rId2"/>
          <a:srcRect/>
          <a:stretch>
            <a:fillRect/>
          </a:stretch>
        </p:blipFill>
        <p:spPr bwMode="auto">
          <a:xfrm>
            <a:off x="5000628" y="1571613"/>
            <a:ext cx="3286148" cy="5165350"/>
          </a:xfrm>
          <a:prstGeom prst="rect">
            <a:avLst/>
          </a:prstGeom>
          <a:noFill/>
          <a:ln w="9525">
            <a:noFill/>
            <a:miter lim="800000"/>
            <a:headEnd/>
            <a:tailEnd/>
          </a:ln>
          <a:effectLst/>
        </p:spPr>
      </p:pic>
      <p:pic>
        <p:nvPicPr>
          <p:cNvPr id="4101" name="Picture 5"/>
          <p:cNvPicPr>
            <a:picLocks noGrp="1" noChangeAspect="1" noChangeArrowheads="1"/>
          </p:cNvPicPr>
          <p:nvPr>
            <p:ph sz="half" idx="1"/>
          </p:nvPr>
        </p:nvPicPr>
        <p:blipFill>
          <a:blip r:embed="rId3"/>
          <a:srcRect/>
          <a:stretch>
            <a:fillRect/>
          </a:stretch>
        </p:blipFill>
        <p:spPr bwMode="auto">
          <a:xfrm>
            <a:off x="571472" y="1643050"/>
            <a:ext cx="3571900" cy="51021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785794"/>
            <a:ext cx="8258204" cy="714380"/>
          </a:xfrm>
        </p:spPr>
        <p:txBody>
          <a:bodyPr>
            <a:normAutofit fontScale="90000"/>
          </a:bodyPr>
          <a:lstStyle/>
          <a:p>
            <a:r>
              <a:rPr lang="en-US" altLang="zh-CN" sz="5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
            </a:r>
            <a:br>
              <a:rPr lang="en-US" altLang="zh-CN" sz="5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br>
            <a:r>
              <a:rPr lang="en-US" altLang="zh-CN" sz="4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 3 </a:t>
            </a:r>
            <a:r>
              <a:rPr lang="zh-CN" altLang="en-US" sz="4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广东书目中心项目实施</a:t>
            </a:r>
            <a:endParaRPr lang="zh-CN" altLang="en-US" dirty="0"/>
          </a:p>
        </p:txBody>
      </p:sp>
      <p:sp>
        <p:nvSpPr>
          <p:cNvPr id="3" name="内容占位符 2"/>
          <p:cNvSpPr>
            <a:spLocks noGrp="1"/>
          </p:cNvSpPr>
          <p:nvPr>
            <p:ph idx="1"/>
          </p:nvPr>
        </p:nvSpPr>
        <p:spPr>
          <a:xfrm>
            <a:off x="571472" y="1643050"/>
            <a:ext cx="8115328" cy="4681550"/>
          </a:xfrm>
        </p:spPr>
        <p:txBody>
          <a:bodyPr>
            <a:normAutofit fontScale="85000" lnSpcReduction="10000"/>
          </a:bodyPr>
          <a:lstStyle/>
          <a:p>
            <a:pPr>
              <a:lnSpc>
                <a:spcPct val="150000"/>
              </a:lnSpc>
            </a:pPr>
            <a:r>
              <a:rPr lang="en-US" altLang="zh-CN"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3.1 </a:t>
            </a: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广东书目中心建设阶段目标</a:t>
            </a:r>
            <a:endParaRPr lang="en-US" altLang="zh-CN"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a:p>
            <a:pPr>
              <a:lnSpc>
                <a:spcPct val="150000"/>
              </a:lnSpc>
            </a:pP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第一阶段：广东省文献编目中心初步建设广东书目中心门户系统，形成数据收割、管理、发布机制；首先收割广东省流动图书馆各分馆的馆藏数据，再扩展至</a:t>
            </a:r>
            <a:r>
              <a:rPr lang="en-US"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21</a:t>
            </a: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个地级市图书馆，全力整合全省书目资源；各图书馆配合广东省文献编目中心的馆藏收割工作，按时按要求按标准提交馆藏数据。</a:t>
            </a:r>
          </a:p>
          <a:p>
            <a:pPr>
              <a:lnSpc>
                <a:spcPct val="150000"/>
              </a:lnSpc>
            </a:pPr>
            <a:endPar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14</a:t>
            </a:fld>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857232"/>
            <a:ext cx="8472518" cy="642942"/>
          </a:xfrm>
        </p:spPr>
        <p:txBody>
          <a:bodyPr>
            <a:normAutofit fontScale="90000"/>
          </a:bodyPr>
          <a:lstStyle/>
          <a:p>
            <a:r>
              <a:rPr lang="en-US" altLang="zh-CN" sz="5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
            </a:r>
            <a:br>
              <a:rPr lang="en-US" altLang="zh-CN" sz="5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br>
            <a:r>
              <a:rPr lang="en-US" altLang="zh-CN" sz="5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 </a:t>
            </a:r>
            <a:r>
              <a:rPr lang="en-US" altLang="zh-CN" sz="4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3.1 </a:t>
            </a:r>
            <a:r>
              <a:rPr lang="zh-CN" altLang="en-US" sz="4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广东书目中心建设阶段目标</a:t>
            </a:r>
            <a:endParaRPr lang="zh-CN" altLang="en-US" sz="4000" dirty="0"/>
          </a:p>
        </p:txBody>
      </p:sp>
      <p:sp>
        <p:nvSpPr>
          <p:cNvPr id="3" name="内容占位符 2"/>
          <p:cNvSpPr>
            <a:spLocks noGrp="1"/>
          </p:cNvSpPr>
          <p:nvPr>
            <p:ph idx="1"/>
          </p:nvPr>
        </p:nvSpPr>
        <p:spPr>
          <a:xfrm>
            <a:off x="428596" y="1571612"/>
            <a:ext cx="8043890" cy="4752988"/>
          </a:xfrm>
        </p:spPr>
        <p:txBody>
          <a:bodyPr>
            <a:normAutofit/>
          </a:bodyPr>
          <a:lstStyle/>
          <a:p>
            <a:pPr algn="just">
              <a:lnSpc>
                <a:spcPct val="150000"/>
              </a:lnSpc>
            </a:pPr>
            <a:r>
              <a:rPr lang="zh-CN" altLang="en-US" sz="27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第二阶段：收割全省各区县图书馆馆藏数据。各区县图书馆配合广东省文献编目中心的馆藏收割工作，按时按要求按标准提交馆藏数据。广东省文献编目中心利用系统平台协调全省文献资源共建共享，各基层图书馆通过馆藏检索以馆际互借的方式满足当地读者的阅读需求，提升服务能力，形成省、市、县三级文献保障体系。</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15</a:t>
            </a:fld>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785794"/>
            <a:ext cx="8186766" cy="704104"/>
          </a:xfrm>
        </p:spPr>
        <p:txBody>
          <a:bodyPr>
            <a:normAutofit/>
          </a:bodyPr>
          <a:lstStyle/>
          <a:p>
            <a:r>
              <a:rPr lang="en-US" altLang="zh-CN"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3.1 </a:t>
            </a:r>
            <a:r>
              <a:rPr lang="zh-CN" altLang="en-US"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广东书目中心建设阶段目标</a:t>
            </a:r>
            <a:endParaRPr lang="zh-CN" altLang="en-US" sz="3600" dirty="0"/>
          </a:p>
        </p:txBody>
      </p:sp>
      <p:sp>
        <p:nvSpPr>
          <p:cNvPr id="3" name="内容占位符 2"/>
          <p:cNvSpPr>
            <a:spLocks noGrp="1"/>
          </p:cNvSpPr>
          <p:nvPr>
            <p:ph idx="1"/>
          </p:nvPr>
        </p:nvSpPr>
        <p:spPr>
          <a:xfrm>
            <a:off x="500034" y="1714488"/>
            <a:ext cx="8186766" cy="4610112"/>
          </a:xfrm>
        </p:spPr>
        <p:txBody>
          <a:bodyPr>
            <a:normAutofit/>
          </a:bodyPr>
          <a:lstStyle/>
          <a:p>
            <a:pPr>
              <a:lnSpc>
                <a:spcPct val="150000"/>
              </a:lnSpc>
            </a:pPr>
            <a:r>
              <a:rPr lang="zh-CN" altLang="en-US" sz="27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第三阶段：广东省文献编目中心根据各图书馆提交的馆藏信息，为各馆回溯建库提供书目数据，引导各馆根据有关国家标准和行业标准进行书目数据制作，保证我省公共图书馆编目数据规范一致。</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16</a:t>
            </a:fld>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714356"/>
            <a:ext cx="8258204" cy="653210"/>
          </a:xfrm>
        </p:spPr>
        <p:txBody>
          <a:bodyPr>
            <a:normAutofit fontScale="90000"/>
          </a:bodyPr>
          <a:lstStyle/>
          <a:p>
            <a:r>
              <a:rPr lang="en-US" altLang="zh-CN" sz="4000" b="1" dirty="0" smtClean="0">
                <a:effectLst>
                  <a:outerShdw blurRad="38100" dist="38100" dir="2700000" algn="tl">
                    <a:srgbClr val="000000">
                      <a:alpha val="43137"/>
                    </a:srgbClr>
                  </a:outerShdw>
                </a:effectLst>
                <a:latin typeface="仿宋" pitchFamily="49" charset="-122"/>
                <a:ea typeface="仿宋" pitchFamily="49" charset="-122"/>
              </a:rPr>
              <a:t>3.2 </a:t>
            </a:r>
            <a:r>
              <a:rPr lang="zh-CN" altLang="en-US" sz="4000" b="1" dirty="0" smtClean="0">
                <a:effectLst>
                  <a:outerShdw blurRad="38100" dist="38100" dir="2700000" algn="tl">
                    <a:srgbClr val="000000">
                      <a:alpha val="43137"/>
                    </a:srgbClr>
                  </a:outerShdw>
                </a:effectLst>
                <a:latin typeface="仿宋" pitchFamily="49" charset="-122"/>
                <a:ea typeface="仿宋" pitchFamily="49" charset="-122"/>
              </a:rPr>
              <a:t>广东书目中心平台建设</a:t>
            </a:r>
            <a:endParaRPr lang="zh-CN" altLang="en-US" sz="4000" b="1" dirty="0">
              <a:effectLst>
                <a:outerShdw blurRad="38100" dist="38100" dir="2700000" algn="tl">
                  <a:srgbClr val="000000">
                    <a:alpha val="43137"/>
                  </a:srgbClr>
                </a:outerShdw>
              </a:effectLst>
              <a:latin typeface="仿宋" pitchFamily="49" charset="-122"/>
              <a:ea typeface="仿宋" pitchFamily="49" charset="-122"/>
            </a:endParaRPr>
          </a:p>
        </p:txBody>
      </p:sp>
      <p:sp>
        <p:nvSpPr>
          <p:cNvPr id="3" name="内容占位符 2"/>
          <p:cNvSpPr>
            <a:spLocks noGrp="1"/>
          </p:cNvSpPr>
          <p:nvPr>
            <p:ph idx="1"/>
          </p:nvPr>
        </p:nvSpPr>
        <p:spPr>
          <a:xfrm>
            <a:off x="571472" y="1571612"/>
            <a:ext cx="8115328" cy="4752988"/>
          </a:xfrm>
        </p:spPr>
        <p:txBody>
          <a:bodyPr/>
          <a:lstStyle/>
          <a:p>
            <a:pPr algn="just">
              <a:lnSpc>
                <a:spcPct val="150000"/>
              </a:lnSpc>
            </a:pPr>
            <a:r>
              <a:rPr lang="zh-CN" altLang="en-US" dirty="0" smtClean="0"/>
              <a:t>          </a:t>
            </a: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作为图书馆基础业务交流的平台，设计和制作应结合工作实践，建设独立的网站，主页需包含以下内容：平台简介、统计模块、服务模块、成员社区。以及后台管理维护、提供备份数据等功能。</a:t>
            </a:r>
          </a:p>
          <a:p>
            <a:pPr algn="just"/>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17</a:t>
            </a:fld>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png"/>
          <p:cNvPicPr>
            <a:picLocks noChangeAspect="1"/>
          </p:cNvPicPr>
          <p:nvPr/>
        </p:nvPicPr>
        <p:blipFill>
          <a:blip r:embed="rId2"/>
          <a:stretch>
            <a:fillRect/>
          </a:stretch>
        </p:blipFill>
        <p:spPr>
          <a:xfrm>
            <a:off x="2000232" y="857232"/>
            <a:ext cx="6965715" cy="5822858"/>
          </a:xfrm>
          <a:prstGeom prst="rect">
            <a:avLst/>
          </a:prstGeom>
        </p:spPr>
      </p:pic>
      <p:sp>
        <p:nvSpPr>
          <p:cNvPr id="5" name="椭圆形标注 4"/>
          <p:cNvSpPr/>
          <p:nvPr/>
        </p:nvSpPr>
        <p:spPr>
          <a:xfrm>
            <a:off x="4643438" y="1142984"/>
            <a:ext cx="1928826" cy="571504"/>
          </a:xfrm>
          <a:prstGeom prst="wedgeEllipseCallout">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050" dirty="0" smtClean="0">
                <a:solidFill>
                  <a:srgbClr val="0070C0"/>
                </a:solidFill>
              </a:rPr>
              <a:t>在此检索框输入检索词</a:t>
            </a:r>
            <a:r>
              <a:rPr lang="en-US" altLang="zh-CN" sz="1050" dirty="0" smtClean="0">
                <a:solidFill>
                  <a:srgbClr val="0070C0"/>
                </a:solidFill>
              </a:rPr>
              <a:t>:</a:t>
            </a:r>
            <a:r>
              <a:rPr lang="zh-CN" altLang="en-US" sz="1050" dirty="0" smtClean="0">
                <a:solidFill>
                  <a:srgbClr val="0070C0"/>
                </a:solidFill>
              </a:rPr>
              <a:t>如“</a:t>
            </a:r>
            <a:r>
              <a:rPr lang="en-US" altLang="zh-CN" sz="1050" dirty="0" smtClean="0">
                <a:solidFill>
                  <a:srgbClr val="0070C0"/>
                </a:solidFill>
              </a:rPr>
              <a:t>2</a:t>
            </a:r>
            <a:r>
              <a:rPr lang="zh-CN" altLang="en-US" sz="1050" dirty="0" smtClean="0">
                <a:solidFill>
                  <a:srgbClr val="0070C0"/>
                </a:solidFill>
              </a:rPr>
              <a:t>岁方案</a:t>
            </a:r>
            <a:r>
              <a:rPr lang="zh-CN" altLang="en-US" sz="1050" dirty="0" smtClean="0"/>
              <a:t>”</a:t>
            </a:r>
            <a:endParaRPr lang="zh-CN" altLang="en-US" sz="1050" dirty="0"/>
          </a:p>
        </p:txBody>
      </p:sp>
      <p:sp>
        <p:nvSpPr>
          <p:cNvPr id="8" name="文本占位符 7"/>
          <p:cNvSpPr>
            <a:spLocks noGrp="1"/>
          </p:cNvSpPr>
          <p:nvPr>
            <p:ph type="body" idx="2"/>
          </p:nvPr>
        </p:nvSpPr>
        <p:spPr>
          <a:xfrm>
            <a:off x="714348" y="928670"/>
            <a:ext cx="1285884" cy="5286412"/>
          </a:xfrm>
        </p:spPr>
        <p:txBody>
          <a:bodyPr vert="eaVert" anchor="ctr" anchorCtr="0">
            <a:normAutofit/>
          </a:bodyPr>
          <a:lstStyle/>
          <a:p>
            <a:r>
              <a:rPr lang="zh-CN" altLang="en-US"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广东书目中心网站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bright="-6000" contrast="12000"/>
          </a:blip>
          <a:srcRect/>
          <a:tile tx="0" ty="0" sx="100000" sy="100000" flip="none" algn="tl"/>
        </a:blipFill>
        <a:effectLst/>
      </p:bgPr>
    </p:bg>
    <p:spTree>
      <p:nvGrpSpPr>
        <p:cNvPr id="1" name=""/>
        <p:cNvGrpSpPr/>
        <p:nvPr/>
      </p:nvGrpSpPr>
      <p:grpSpPr>
        <a:xfrm>
          <a:off x="0" y="0"/>
          <a:ext cx="0" cy="0"/>
          <a:chOff x="0" y="0"/>
          <a:chExt cx="0" cy="0"/>
        </a:xfrm>
      </p:grpSpPr>
      <p:pic>
        <p:nvPicPr>
          <p:cNvPr id="13" name="图片 12" descr="2-3.jpg"/>
          <p:cNvPicPr>
            <a:picLocks noChangeAspect="1"/>
          </p:cNvPicPr>
          <p:nvPr/>
        </p:nvPicPr>
        <p:blipFill>
          <a:blip r:embed="rId3">
            <a:lum/>
          </a:blip>
          <a:stretch>
            <a:fillRect/>
          </a:stretch>
        </p:blipFill>
        <p:spPr>
          <a:xfrm>
            <a:off x="2071670" y="785794"/>
            <a:ext cx="6777990" cy="5823585"/>
          </a:xfrm>
          <a:prstGeom prst="rect">
            <a:avLst/>
          </a:prstGeom>
        </p:spPr>
      </p:pic>
      <p:sp>
        <p:nvSpPr>
          <p:cNvPr id="7" name="文本占位符 6"/>
          <p:cNvSpPr>
            <a:spLocks noGrp="1"/>
          </p:cNvSpPr>
          <p:nvPr>
            <p:ph type="body" idx="2"/>
          </p:nvPr>
        </p:nvSpPr>
        <p:spPr>
          <a:xfrm>
            <a:off x="785786" y="857232"/>
            <a:ext cx="1285884" cy="5429288"/>
          </a:xfrm>
        </p:spPr>
        <p:txBody>
          <a:bodyPr vert="eaVert" anchor="ctr" anchorCtr="0">
            <a:normAutofit/>
          </a:bodyPr>
          <a:lstStyle/>
          <a:p>
            <a:r>
              <a:rPr lang="zh-CN" altLang="en-US"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广东书目中心网站</a:t>
            </a:r>
          </a:p>
        </p:txBody>
      </p:sp>
      <p:cxnSp>
        <p:nvCxnSpPr>
          <p:cNvPr id="14" name="直接箭头连接符 13"/>
          <p:cNvCxnSpPr>
            <a:stCxn id="15" idx="1"/>
          </p:cNvCxnSpPr>
          <p:nvPr/>
        </p:nvCxnSpPr>
        <p:spPr>
          <a:xfrm rot="10800000" flipV="1">
            <a:off x="5429256" y="3500438"/>
            <a:ext cx="857256" cy="35719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6286512" y="3143248"/>
            <a:ext cx="1285884" cy="714380"/>
          </a:xfrm>
          <a:prstGeom prst="roundRect">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100" dirty="0" smtClean="0">
                <a:solidFill>
                  <a:srgbClr val="0070C0"/>
                </a:solidFill>
              </a:rPr>
              <a:t>点击“入藏图书馆”可显示有收录此书的图书馆列表</a:t>
            </a:r>
            <a:endParaRPr lang="zh-CN" altLang="en-US" sz="1100"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lstStyle/>
          <a:p>
            <a:r>
              <a:rPr lang="zh-CN" altLang="en-US" b="1" dirty="0" smtClean="0">
                <a:effectLst>
                  <a:outerShdw blurRad="38100" dist="38100" dir="2700000" algn="tl">
                    <a:srgbClr val="000000">
                      <a:alpha val="43137"/>
                    </a:srgbClr>
                  </a:outerShdw>
                </a:effectLst>
                <a:latin typeface="仿宋" pitchFamily="49" charset="-122"/>
                <a:ea typeface="仿宋" pitchFamily="49" charset="-122"/>
              </a:rPr>
              <a:t>目录</a:t>
            </a:r>
            <a:endParaRPr lang="zh-CN" altLang="en-US" b="1" dirty="0">
              <a:effectLst>
                <a:outerShdw blurRad="38100" dist="38100" dir="2700000" algn="tl">
                  <a:srgbClr val="000000">
                    <a:alpha val="43137"/>
                  </a:srgbClr>
                </a:outerShdw>
              </a:effectLst>
              <a:latin typeface="仿宋" pitchFamily="49" charset="-122"/>
              <a:ea typeface="仿宋" pitchFamily="49" charset="-122"/>
            </a:endParaRPr>
          </a:p>
        </p:txBody>
      </p:sp>
      <p:sp>
        <p:nvSpPr>
          <p:cNvPr id="10" name="内容占位符 9"/>
          <p:cNvSpPr>
            <a:spLocks noGrp="1"/>
          </p:cNvSpPr>
          <p:nvPr>
            <p:ph idx="1"/>
          </p:nvPr>
        </p:nvSpPr>
        <p:spPr/>
        <p:txBody>
          <a:bodyPr>
            <a:normAutofit/>
          </a:bodyPr>
          <a:lstStyle/>
          <a:p>
            <a:r>
              <a:rPr lang="en-US" altLang="zh-CN"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1 </a:t>
            </a:r>
            <a:r>
              <a:rPr lang="zh-CN" altLang="en-US"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广东省公共图书馆采编工作现状</a:t>
            </a:r>
            <a:endParaRPr lang="en-US" altLang="zh-CN"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endParaRPr>
          </a:p>
          <a:p>
            <a:r>
              <a:rPr lang="en-US" altLang="zh-CN"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2 </a:t>
            </a:r>
            <a:r>
              <a:rPr lang="zh-CN" altLang="en-US"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广东书目中心建设目标</a:t>
            </a:r>
            <a:endParaRPr lang="en-US" altLang="zh-CN"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endParaRPr>
          </a:p>
          <a:p>
            <a:r>
              <a:rPr lang="en-US" altLang="zh-CN"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3 </a:t>
            </a:r>
            <a:r>
              <a:rPr lang="zh-CN" altLang="en-US"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广东书目中心项目实施</a:t>
            </a:r>
            <a:endParaRPr lang="en-US" altLang="zh-CN"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endParaRPr>
          </a:p>
          <a:p>
            <a:r>
              <a:rPr lang="en-US" altLang="zh-CN"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4 </a:t>
            </a:r>
            <a:r>
              <a:rPr lang="zh-CN" altLang="en-US"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广东书目中心建设中遇到的问题</a:t>
            </a:r>
            <a:endParaRPr lang="zh-CN" altLang="en-US" sz="3600" b="1" dirty="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endParaRPr>
          </a:p>
        </p:txBody>
      </p:sp>
      <p:sp>
        <p:nvSpPr>
          <p:cNvPr id="11" name="灯片编号占位符 10"/>
          <p:cNvSpPr>
            <a:spLocks noGrp="1"/>
          </p:cNvSpPr>
          <p:nvPr>
            <p:ph type="sldNum" sz="quarter" idx="12"/>
          </p:nvPr>
        </p:nvSpPr>
        <p:spPr/>
        <p:txBody>
          <a:bodyPr/>
          <a:lstStyle/>
          <a:p>
            <a:fld id="{0C913308-F349-4B6D-A68A-DD1791B4A57B}" type="slidenum">
              <a:rPr lang="zh-CN" altLang="en-US" smtClean="0"/>
              <a:pPr/>
              <a:t>2</a:t>
            </a:fld>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2-2.jpg"/>
          <p:cNvPicPr>
            <a:picLocks noChangeAspect="1"/>
          </p:cNvPicPr>
          <p:nvPr/>
        </p:nvPicPr>
        <p:blipFill>
          <a:blip r:embed="rId2"/>
          <a:stretch>
            <a:fillRect/>
          </a:stretch>
        </p:blipFill>
        <p:spPr>
          <a:xfrm>
            <a:off x="2071670" y="857233"/>
            <a:ext cx="6777990" cy="5643602"/>
          </a:xfrm>
          <a:prstGeom prst="rect">
            <a:avLst/>
          </a:prstGeom>
        </p:spPr>
      </p:pic>
      <p:sp>
        <p:nvSpPr>
          <p:cNvPr id="10" name="圆角矩形标注 9"/>
          <p:cNvSpPr/>
          <p:nvPr/>
        </p:nvSpPr>
        <p:spPr>
          <a:xfrm>
            <a:off x="5500694" y="3286124"/>
            <a:ext cx="1285884" cy="571504"/>
          </a:xfrm>
          <a:prstGeom prst="wedgeRoundRectCallout">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100" dirty="0" smtClean="0">
                <a:solidFill>
                  <a:srgbClr val="0070C0"/>
                </a:solidFill>
              </a:rPr>
              <a:t>点击每个图书馆可跳转到对方的</a:t>
            </a:r>
            <a:r>
              <a:rPr lang="en-US" altLang="zh-CN" sz="1100" dirty="0" err="1" smtClean="0">
                <a:solidFill>
                  <a:srgbClr val="0070C0"/>
                </a:solidFill>
              </a:rPr>
              <a:t>opac</a:t>
            </a:r>
            <a:r>
              <a:rPr lang="zh-CN" altLang="en-US" sz="1100" dirty="0" smtClean="0">
                <a:solidFill>
                  <a:srgbClr val="0070C0"/>
                </a:solidFill>
              </a:rPr>
              <a:t>页面</a:t>
            </a:r>
            <a:endParaRPr lang="zh-CN" altLang="en-US" sz="1100" dirty="0">
              <a:solidFill>
                <a:srgbClr val="0070C0"/>
              </a:solidFill>
            </a:endParaRPr>
          </a:p>
        </p:txBody>
      </p:sp>
      <p:sp>
        <p:nvSpPr>
          <p:cNvPr id="4" name="标题 3"/>
          <p:cNvSpPr>
            <a:spLocks noGrp="1"/>
          </p:cNvSpPr>
          <p:nvPr>
            <p:ph type="title"/>
          </p:nvPr>
        </p:nvSpPr>
        <p:spPr>
          <a:xfrm>
            <a:off x="642910" y="857232"/>
            <a:ext cx="1428760" cy="71438"/>
          </a:xfrm>
        </p:spPr>
        <p:txBody>
          <a:bodyPr/>
          <a:lstStyle/>
          <a:p>
            <a:endParaRPr lang="zh-CN" altLang="en-US" dirty="0"/>
          </a:p>
        </p:txBody>
      </p:sp>
      <p:sp>
        <p:nvSpPr>
          <p:cNvPr id="6" name="文本占位符 5"/>
          <p:cNvSpPr>
            <a:spLocks noGrp="1"/>
          </p:cNvSpPr>
          <p:nvPr>
            <p:ph type="body" idx="2"/>
          </p:nvPr>
        </p:nvSpPr>
        <p:spPr>
          <a:xfrm>
            <a:off x="685800" y="857232"/>
            <a:ext cx="1385870" cy="5500726"/>
          </a:xfrm>
        </p:spPr>
        <p:txBody>
          <a:bodyPr vert="eaVert" anchor="ctr" anchorCtr="0"/>
          <a:lstStyle/>
          <a:p>
            <a:r>
              <a:rPr lang="zh-CN" altLang="en-US"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广东书目中心网站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910" y="571480"/>
            <a:ext cx="2286016" cy="1162050"/>
          </a:xfrm>
        </p:spPr>
        <p:txBody>
          <a:bodyPr/>
          <a:lstStyle/>
          <a:p>
            <a:endParaRPr lang="zh-CN" altLang="en-US" dirty="0"/>
          </a:p>
        </p:txBody>
      </p:sp>
      <p:sp>
        <p:nvSpPr>
          <p:cNvPr id="3" name="文本占位符 2"/>
          <p:cNvSpPr>
            <a:spLocks noGrp="1"/>
          </p:cNvSpPr>
          <p:nvPr>
            <p:ph type="body" idx="2"/>
          </p:nvPr>
        </p:nvSpPr>
        <p:spPr>
          <a:xfrm>
            <a:off x="714348" y="857232"/>
            <a:ext cx="1357322" cy="5572164"/>
          </a:xfrm>
        </p:spPr>
        <p:txBody>
          <a:bodyPr vert="eaVert" anchor="ctr" anchorCtr="0"/>
          <a:lstStyle/>
          <a:p>
            <a:r>
              <a:rPr lang="zh-CN" altLang="en-US"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广东书目中心网站</a:t>
            </a:r>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21</a:t>
            </a:fld>
            <a:endParaRPr lang="zh-CN" altLang="en-US"/>
          </a:p>
        </p:txBody>
      </p:sp>
      <p:pic>
        <p:nvPicPr>
          <p:cNvPr id="1026" name="Picture 2"/>
          <p:cNvPicPr>
            <a:picLocks noGrp="1" noChangeAspect="1" noChangeArrowheads="1"/>
          </p:cNvPicPr>
          <p:nvPr>
            <p:ph sz="half" idx="1"/>
          </p:nvPr>
        </p:nvPicPr>
        <p:blipFill>
          <a:blip r:embed="rId2"/>
          <a:srcRect/>
          <a:stretch>
            <a:fillRect/>
          </a:stretch>
        </p:blipFill>
        <p:spPr bwMode="auto">
          <a:xfrm>
            <a:off x="2071670" y="857232"/>
            <a:ext cx="6806160" cy="564360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2"/>
          </p:nvPr>
        </p:nvSpPr>
        <p:spPr>
          <a:xfrm>
            <a:off x="785786" y="1000108"/>
            <a:ext cx="1143008" cy="5357850"/>
          </a:xfrm>
        </p:spPr>
        <p:txBody>
          <a:bodyPr vert="eaVert" anchor="ctr" anchorCtr="0"/>
          <a:lstStyle/>
          <a:p>
            <a:r>
              <a:rPr lang="zh-CN" altLang="en-US"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广东书目中心网站</a:t>
            </a:r>
          </a:p>
          <a:p>
            <a:endParaRPr lang="zh-CN" altLang="en-US" dirty="0"/>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22</a:t>
            </a:fld>
            <a:endParaRPr lang="zh-CN" altLang="en-US"/>
          </a:p>
        </p:txBody>
      </p:sp>
      <p:pic>
        <p:nvPicPr>
          <p:cNvPr id="1026" name="Picture 2"/>
          <p:cNvPicPr>
            <a:picLocks noGrp="1" noChangeAspect="1" noChangeArrowheads="1"/>
          </p:cNvPicPr>
          <p:nvPr>
            <p:ph sz="half" idx="1"/>
          </p:nvPr>
        </p:nvPicPr>
        <p:blipFill>
          <a:blip r:embed="rId2"/>
          <a:srcRect/>
          <a:stretch>
            <a:fillRect/>
          </a:stretch>
        </p:blipFill>
        <p:spPr bwMode="auto">
          <a:xfrm>
            <a:off x="2357422" y="928670"/>
            <a:ext cx="6549082" cy="564360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文本占位符 2"/>
          <p:cNvSpPr>
            <a:spLocks noGrp="1"/>
          </p:cNvSpPr>
          <p:nvPr>
            <p:ph type="body" idx="2"/>
          </p:nvPr>
        </p:nvSpPr>
        <p:spPr>
          <a:xfrm>
            <a:off x="685800" y="1000108"/>
            <a:ext cx="1171556" cy="5500726"/>
          </a:xfrm>
        </p:spPr>
        <p:txBody>
          <a:bodyPr vert="eaVert" anchor="ctr" anchorCtr="0">
            <a:normAutofit/>
          </a:bodyPr>
          <a:lstStyle/>
          <a:p>
            <a:r>
              <a:rPr lang="zh-CN" altLang="en-US"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广东书目中心网站</a:t>
            </a:r>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23</a:t>
            </a:fld>
            <a:endParaRPr lang="zh-CN" altLang="en-US"/>
          </a:p>
        </p:txBody>
      </p:sp>
      <p:pic>
        <p:nvPicPr>
          <p:cNvPr id="2050" name="Picture 2"/>
          <p:cNvPicPr>
            <a:picLocks noGrp="1" noChangeAspect="1" noChangeArrowheads="1"/>
          </p:cNvPicPr>
          <p:nvPr>
            <p:ph sz="half" idx="1"/>
          </p:nvPr>
        </p:nvPicPr>
        <p:blipFill>
          <a:blip r:embed="rId2"/>
          <a:srcRect/>
          <a:stretch>
            <a:fillRect/>
          </a:stretch>
        </p:blipFill>
        <p:spPr bwMode="auto">
          <a:xfrm>
            <a:off x="2214546" y="1000108"/>
            <a:ext cx="6683386" cy="542928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72" y="704088"/>
            <a:ext cx="8115328" cy="796086"/>
          </a:xfrm>
        </p:spPr>
        <p:txBody>
          <a:bodyPr>
            <a:normAutofit/>
          </a:bodyPr>
          <a:lstStyle/>
          <a:p>
            <a:r>
              <a:rPr lang="en-US" altLang="zh-CN" sz="3600" b="1" dirty="0" smtClean="0">
                <a:effectLst>
                  <a:outerShdw blurRad="38100" dist="38100" dir="2700000" algn="tl">
                    <a:srgbClr val="000000">
                      <a:alpha val="43137"/>
                    </a:srgbClr>
                  </a:outerShdw>
                </a:effectLst>
                <a:latin typeface="仿宋" pitchFamily="49" charset="-122"/>
                <a:ea typeface="仿宋" pitchFamily="49" charset="-122"/>
              </a:rPr>
              <a:t>3.2 </a:t>
            </a:r>
            <a:r>
              <a:rPr lang="zh-CN" altLang="en-US" sz="3600" b="1" dirty="0" smtClean="0">
                <a:effectLst>
                  <a:outerShdw blurRad="38100" dist="38100" dir="2700000" algn="tl">
                    <a:srgbClr val="000000">
                      <a:alpha val="43137"/>
                    </a:srgbClr>
                  </a:outerShdw>
                </a:effectLst>
                <a:latin typeface="仿宋" pitchFamily="49" charset="-122"/>
                <a:ea typeface="仿宋" pitchFamily="49" charset="-122"/>
              </a:rPr>
              <a:t>广东书目中心平台建设</a:t>
            </a:r>
            <a:endParaRPr lang="zh-CN" altLang="en-US" sz="3600" dirty="0"/>
          </a:p>
        </p:txBody>
      </p:sp>
      <p:sp>
        <p:nvSpPr>
          <p:cNvPr id="3" name="内容占位符 2"/>
          <p:cNvSpPr>
            <a:spLocks noGrp="1"/>
          </p:cNvSpPr>
          <p:nvPr>
            <p:ph idx="1"/>
          </p:nvPr>
        </p:nvSpPr>
        <p:spPr>
          <a:xfrm>
            <a:off x="428596" y="1643050"/>
            <a:ext cx="8258204" cy="4681550"/>
          </a:xfrm>
        </p:spPr>
        <p:txBody>
          <a:bodyPr>
            <a:normAutofit/>
          </a:bodyPr>
          <a:lstStyle/>
          <a:p>
            <a:pPr>
              <a:lnSpc>
                <a:spcPct val="150000"/>
              </a:lnSpc>
            </a:pP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    网站设了扫码阅读功能，读者在书目中心的</a:t>
            </a:r>
            <a:r>
              <a:rPr lang="en-US"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OPAC</a:t>
            </a: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上检索，在结果列表中每条书目会显示二维码，读者下载使用本馆官方的</a:t>
            </a:r>
            <a:r>
              <a:rPr lang="en-US"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APP</a:t>
            </a: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来扫描此二维码，就可以在</a:t>
            </a:r>
            <a:r>
              <a:rPr lang="en-US"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IPAD</a:t>
            </a: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或者手机上查看该电子图书（仅提供获得版权的馆藏图书全文数据）。</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24</a:t>
            </a:fld>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7.png"/>
          <p:cNvPicPr>
            <a:picLocks noChangeAspect="1"/>
          </p:cNvPicPr>
          <p:nvPr/>
        </p:nvPicPr>
        <p:blipFill>
          <a:blip r:embed="rId2"/>
          <a:stretch>
            <a:fillRect/>
          </a:stretch>
        </p:blipFill>
        <p:spPr>
          <a:xfrm>
            <a:off x="1714480" y="785794"/>
            <a:ext cx="7217143" cy="5840000"/>
          </a:xfrm>
          <a:prstGeom prst="rect">
            <a:avLst/>
          </a:prstGeom>
        </p:spPr>
      </p:pic>
      <p:sp>
        <p:nvSpPr>
          <p:cNvPr id="9" name="标题 8"/>
          <p:cNvSpPr>
            <a:spLocks noGrp="1"/>
          </p:cNvSpPr>
          <p:nvPr>
            <p:ph type="title"/>
          </p:nvPr>
        </p:nvSpPr>
        <p:spPr/>
        <p:txBody>
          <a:bodyPr/>
          <a:lstStyle/>
          <a:p>
            <a:endParaRPr lang="zh-CN" altLang="en-US"/>
          </a:p>
        </p:txBody>
      </p:sp>
      <p:sp>
        <p:nvSpPr>
          <p:cNvPr id="11" name="文本占位符 10"/>
          <p:cNvSpPr>
            <a:spLocks noGrp="1"/>
          </p:cNvSpPr>
          <p:nvPr>
            <p:ph type="body" idx="2"/>
          </p:nvPr>
        </p:nvSpPr>
        <p:spPr>
          <a:xfrm>
            <a:off x="428596" y="785794"/>
            <a:ext cx="1285884" cy="5786478"/>
          </a:xfrm>
        </p:spPr>
        <p:txBody>
          <a:bodyPr vert="eaVert" anchor="ctr" anchorCtr="0">
            <a:normAutofit/>
          </a:bodyPr>
          <a:lstStyle/>
          <a:p>
            <a:r>
              <a:rPr lang="zh-CN" altLang="en-US" sz="3600" b="1"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馆藏图书</a:t>
            </a:r>
            <a:r>
              <a:rPr lang="zh-CN" altLang="en-US"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全文数据库</a:t>
            </a:r>
          </a:p>
        </p:txBody>
      </p:sp>
      <p:sp>
        <p:nvSpPr>
          <p:cNvPr id="10" name="内容占位符 9"/>
          <p:cNvSpPr>
            <a:spLocks noGrp="1"/>
          </p:cNvSpPr>
          <p:nvPr>
            <p:ph sz="half"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4.jpg"/>
          <p:cNvPicPr>
            <a:picLocks noChangeAspect="1"/>
          </p:cNvPicPr>
          <p:nvPr/>
        </p:nvPicPr>
        <p:blipFill>
          <a:blip r:embed="rId2"/>
          <a:stretch>
            <a:fillRect/>
          </a:stretch>
        </p:blipFill>
        <p:spPr>
          <a:xfrm>
            <a:off x="2214546" y="1071546"/>
            <a:ext cx="6777990" cy="5500726"/>
          </a:xfrm>
          <a:prstGeom prst="rect">
            <a:avLst/>
          </a:prstGeom>
        </p:spPr>
      </p:pic>
      <p:sp>
        <p:nvSpPr>
          <p:cNvPr id="3" name="标题 2"/>
          <p:cNvSpPr>
            <a:spLocks noGrp="1"/>
          </p:cNvSpPr>
          <p:nvPr>
            <p:ph type="title"/>
          </p:nvPr>
        </p:nvSpPr>
        <p:spPr>
          <a:xfrm>
            <a:off x="685800" y="514352"/>
            <a:ext cx="1242994" cy="557194"/>
          </a:xfrm>
        </p:spPr>
        <p:txBody>
          <a:bodyPr/>
          <a:lstStyle/>
          <a:p>
            <a:endParaRPr lang="zh-CN" altLang="en-US" dirty="0"/>
          </a:p>
        </p:txBody>
      </p:sp>
      <p:sp>
        <p:nvSpPr>
          <p:cNvPr id="4" name="内容占位符 3"/>
          <p:cNvSpPr>
            <a:spLocks noGrp="1"/>
          </p:cNvSpPr>
          <p:nvPr>
            <p:ph sz="half" idx="1"/>
          </p:nvPr>
        </p:nvSpPr>
        <p:spPr>
          <a:xfrm>
            <a:off x="2857488" y="1714488"/>
            <a:ext cx="5829312" cy="4533912"/>
          </a:xfrm>
        </p:spPr>
        <p:txBody>
          <a:bodyPr/>
          <a:lstStyle/>
          <a:p>
            <a:endParaRPr lang="zh-CN" altLang="en-US" dirty="0"/>
          </a:p>
        </p:txBody>
      </p:sp>
      <p:sp>
        <p:nvSpPr>
          <p:cNvPr id="6" name="文本占位符 5"/>
          <p:cNvSpPr>
            <a:spLocks noGrp="1"/>
          </p:cNvSpPr>
          <p:nvPr>
            <p:ph type="body" idx="2"/>
          </p:nvPr>
        </p:nvSpPr>
        <p:spPr>
          <a:xfrm>
            <a:off x="714348" y="714356"/>
            <a:ext cx="1385870" cy="5786478"/>
          </a:xfrm>
        </p:spPr>
        <p:txBody>
          <a:bodyPr vert="eaVert">
            <a:noAutofit/>
          </a:bodyPr>
          <a:lstStyle/>
          <a:p>
            <a:r>
              <a:rPr lang="zh-CN" altLang="en-US"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鼠标点击图书封面会出现二维码</a:t>
            </a:r>
            <a:r>
              <a:rPr lang="en-US" altLang="zh-CN"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a:t>
            </a:r>
            <a:r>
              <a:rPr lang="zh-CN" altLang="en-US"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使用下载我馆</a:t>
            </a:r>
            <a:r>
              <a:rPr lang="en-US" altLang="zh-CN"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APP</a:t>
            </a:r>
            <a:r>
              <a:rPr lang="zh-CN" altLang="en-US" sz="36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的手机可以直接扫码。</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41389A2-8223-472B-8899-A8185C4E5C70.PNG"/>
          <p:cNvPicPr>
            <a:picLocks noChangeAspect="1"/>
          </p:cNvPicPr>
          <p:nvPr/>
        </p:nvPicPr>
        <p:blipFill>
          <a:blip r:embed="rId2"/>
          <a:stretch>
            <a:fillRect/>
          </a:stretch>
        </p:blipFill>
        <p:spPr>
          <a:xfrm>
            <a:off x="500034" y="1000108"/>
            <a:ext cx="3023616" cy="5366918"/>
          </a:xfrm>
          <a:prstGeom prst="rect">
            <a:avLst/>
          </a:prstGeom>
        </p:spPr>
      </p:pic>
      <p:sp>
        <p:nvSpPr>
          <p:cNvPr id="6" name="圆角矩形 5"/>
          <p:cNvSpPr/>
          <p:nvPr/>
        </p:nvSpPr>
        <p:spPr>
          <a:xfrm>
            <a:off x="3643306" y="4572008"/>
            <a:ext cx="1285884" cy="714380"/>
          </a:xfrm>
          <a:prstGeom prst="roundRect">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100" dirty="0" smtClean="0">
                <a:solidFill>
                  <a:srgbClr val="0070C0"/>
                </a:solidFill>
              </a:rPr>
              <a:t>点击“扫一扫”对着二维码扫描</a:t>
            </a:r>
            <a:endParaRPr lang="zh-CN" altLang="en-US" sz="1100" dirty="0">
              <a:solidFill>
                <a:srgbClr val="0070C0"/>
              </a:solidFill>
            </a:endParaRPr>
          </a:p>
        </p:txBody>
      </p:sp>
      <p:cxnSp>
        <p:nvCxnSpPr>
          <p:cNvPr id="7" name="直接箭头连接符 6"/>
          <p:cNvCxnSpPr/>
          <p:nvPr/>
        </p:nvCxnSpPr>
        <p:spPr>
          <a:xfrm rot="10800000" flipV="1">
            <a:off x="3214678" y="4857760"/>
            <a:ext cx="428628" cy="14287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图片 8" descr="D93DB849-55E3-4DF3-986A-7F3586F93544.PNG"/>
          <p:cNvPicPr>
            <a:picLocks noChangeAspect="1"/>
          </p:cNvPicPr>
          <p:nvPr/>
        </p:nvPicPr>
        <p:blipFill>
          <a:blip r:embed="rId3"/>
          <a:stretch>
            <a:fillRect/>
          </a:stretch>
        </p:blipFill>
        <p:spPr>
          <a:xfrm>
            <a:off x="5286380" y="1071546"/>
            <a:ext cx="3023616" cy="5366918"/>
          </a:xfrm>
          <a:prstGeom prst="rect">
            <a:avLst/>
          </a:prstGeom>
        </p:spPr>
      </p:pic>
      <p:sp>
        <p:nvSpPr>
          <p:cNvPr id="10" name="圆角矩形 9"/>
          <p:cNvSpPr/>
          <p:nvPr/>
        </p:nvSpPr>
        <p:spPr>
          <a:xfrm>
            <a:off x="3929058" y="2000240"/>
            <a:ext cx="1285884" cy="714380"/>
          </a:xfrm>
          <a:prstGeom prst="roundRect">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500" dirty="0" smtClean="0">
                <a:solidFill>
                  <a:srgbClr val="0070C0"/>
                </a:solidFill>
              </a:rPr>
              <a:t>点击“下载”</a:t>
            </a:r>
            <a:endParaRPr lang="zh-CN" altLang="en-US" sz="1500" dirty="0">
              <a:solidFill>
                <a:srgbClr val="0070C0"/>
              </a:solidFill>
            </a:endParaRPr>
          </a:p>
        </p:txBody>
      </p:sp>
      <p:cxnSp>
        <p:nvCxnSpPr>
          <p:cNvPr id="13" name="直接箭头连接符 12"/>
          <p:cNvCxnSpPr/>
          <p:nvPr/>
        </p:nvCxnSpPr>
        <p:spPr>
          <a:xfrm>
            <a:off x="5214942" y="2571744"/>
            <a:ext cx="1714512" cy="428628"/>
          </a:xfrm>
          <a:prstGeom prst="straightConnector1">
            <a:avLst/>
          </a:prstGeom>
          <a:ln>
            <a:solidFill>
              <a:srgbClr val="FF0000"/>
            </a:solidFill>
            <a:tailEnd type="arrow"/>
          </a:ln>
        </p:spPr>
        <p:style>
          <a:lnRef idx="2">
            <a:schemeClr val="dk1"/>
          </a:lnRef>
          <a:fillRef idx="0">
            <a:schemeClr val="dk1"/>
          </a:fillRef>
          <a:effectRef idx="1">
            <a:schemeClr val="dk1"/>
          </a:effectRef>
          <a:fontRef idx="minor">
            <a:schemeClr val="tx1"/>
          </a:fontRef>
        </p:style>
      </p:cxnSp>
      <p:cxnSp>
        <p:nvCxnSpPr>
          <p:cNvPr id="15" name="直接箭头连接符 14"/>
          <p:cNvCxnSpPr/>
          <p:nvPr/>
        </p:nvCxnSpPr>
        <p:spPr>
          <a:xfrm rot="5400000">
            <a:off x="6107917" y="2893215"/>
            <a:ext cx="71438"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6E712BDD-5ED8-486A-A26D-89C59E6D5354.PNG"/>
          <p:cNvPicPr>
            <a:picLocks noChangeAspect="1"/>
          </p:cNvPicPr>
          <p:nvPr/>
        </p:nvPicPr>
        <p:blipFill>
          <a:blip r:embed="rId2"/>
          <a:stretch>
            <a:fillRect/>
          </a:stretch>
        </p:blipFill>
        <p:spPr>
          <a:xfrm>
            <a:off x="1142976" y="928670"/>
            <a:ext cx="3023616" cy="5366918"/>
          </a:xfrm>
          <a:prstGeom prst="rect">
            <a:avLst/>
          </a:prstGeom>
        </p:spPr>
      </p:pic>
      <p:pic>
        <p:nvPicPr>
          <p:cNvPr id="4" name="图片 3" descr="2386BE23-31FA-45A4-B11F-C51B3C35B50B.PNG"/>
          <p:cNvPicPr>
            <a:picLocks noChangeAspect="1"/>
          </p:cNvPicPr>
          <p:nvPr/>
        </p:nvPicPr>
        <p:blipFill>
          <a:blip r:embed="rId3"/>
          <a:stretch>
            <a:fillRect/>
          </a:stretch>
        </p:blipFill>
        <p:spPr>
          <a:xfrm>
            <a:off x="5286380" y="928670"/>
            <a:ext cx="3023616" cy="5366918"/>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704088"/>
            <a:ext cx="8186766" cy="724648"/>
          </a:xfrm>
        </p:spPr>
        <p:txBody>
          <a:bodyPr>
            <a:normAutofit/>
          </a:bodyPr>
          <a:lstStyle/>
          <a:p>
            <a:r>
              <a:rPr lang="en-US" altLang="zh-CN" sz="3600" b="1" dirty="0" smtClean="0">
                <a:effectLst>
                  <a:outerShdw blurRad="38100" dist="38100" dir="2700000" algn="tl">
                    <a:srgbClr val="000000">
                      <a:alpha val="43137"/>
                    </a:srgbClr>
                  </a:outerShdw>
                </a:effectLst>
                <a:latin typeface="仿宋" pitchFamily="49" charset="-122"/>
                <a:ea typeface="仿宋" pitchFamily="49" charset="-122"/>
              </a:rPr>
              <a:t>3.2 </a:t>
            </a:r>
            <a:r>
              <a:rPr lang="zh-CN" altLang="en-US" sz="3600" b="1" dirty="0" smtClean="0">
                <a:effectLst>
                  <a:outerShdw blurRad="38100" dist="38100" dir="2700000" algn="tl">
                    <a:srgbClr val="000000">
                      <a:alpha val="43137"/>
                    </a:srgbClr>
                  </a:outerShdw>
                </a:effectLst>
                <a:latin typeface="仿宋" pitchFamily="49" charset="-122"/>
                <a:ea typeface="仿宋" pitchFamily="49" charset="-122"/>
              </a:rPr>
              <a:t>广东书目中心平台建设</a:t>
            </a:r>
            <a:endParaRPr lang="zh-CN" altLang="en-US" sz="3600" dirty="0"/>
          </a:p>
        </p:txBody>
      </p:sp>
      <p:sp>
        <p:nvSpPr>
          <p:cNvPr id="3" name="内容占位符 2"/>
          <p:cNvSpPr>
            <a:spLocks noGrp="1"/>
          </p:cNvSpPr>
          <p:nvPr>
            <p:ph idx="1"/>
          </p:nvPr>
        </p:nvSpPr>
        <p:spPr>
          <a:xfrm>
            <a:off x="500034" y="2143116"/>
            <a:ext cx="8186766" cy="4181484"/>
          </a:xfrm>
        </p:spPr>
        <p:txBody>
          <a:bodyPr>
            <a:normAutofit/>
          </a:bodyPr>
          <a:lstStyle/>
          <a:p>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广东省公共图书馆情况登记表</a:t>
            </a:r>
            <a:endParaRPr lang="en-US" altLang="zh-CN"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a:p>
            <a:endParaRPr lang="en-US" altLang="zh-CN"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a:p>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基层图书馆上交数据说明</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29</a:t>
            </a:fld>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72" y="857232"/>
            <a:ext cx="8115328" cy="785818"/>
          </a:xfrm>
        </p:spPr>
        <p:txBody>
          <a:bodyPr>
            <a:normAutofit fontScale="90000"/>
          </a:bodyPr>
          <a:lstStyle/>
          <a:p>
            <a:r>
              <a:rPr lang="en-US" altLang="zh-CN" sz="5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
            </a:r>
            <a:br>
              <a:rPr lang="en-US" altLang="zh-CN" sz="5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br>
            <a:r>
              <a:rPr lang="en-US" altLang="zh-CN" sz="47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1 </a:t>
            </a:r>
            <a:r>
              <a:rPr lang="zh-CN" altLang="en-US" sz="47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广东省公共图书馆采编工作现状</a:t>
            </a:r>
            <a:endParaRPr lang="zh-CN" altLang="en-US" sz="4700" b="1" dirty="0">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normAutofit lnSpcReduction="10000"/>
          </a:bodyPr>
          <a:lstStyle/>
          <a:p>
            <a:pPr>
              <a:lnSpc>
                <a:spcPct val="120000"/>
              </a:lnSpc>
            </a:pPr>
            <a:r>
              <a:rPr lang="en-US" altLang="zh-CN"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1.1</a:t>
            </a: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 全省缺乏一个有效的总书目信息</a:t>
            </a:r>
            <a:r>
              <a:rPr lang="en-US" altLang="zh-CN"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a:t>
            </a: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无法完整反映全省馆藏情况</a:t>
            </a:r>
            <a:endParaRPr lang="en-US" altLang="zh-CN"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a:p>
            <a:pPr>
              <a:lnSpc>
                <a:spcPct val="120000"/>
              </a:lnSpc>
            </a:pPr>
            <a:r>
              <a:rPr lang="en-US" altLang="zh-CN"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1.1.1 </a:t>
            </a: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图书采访质量不高</a:t>
            </a:r>
            <a:endParaRPr lang="en-US" altLang="zh-CN"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a:p>
            <a:pPr>
              <a:lnSpc>
                <a:spcPct val="120000"/>
              </a:lnSpc>
            </a:pPr>
            <a:r>
              <a:rPr lang="en-US" altLang="zh-CN"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1.1.2 </a:t>
            </a: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编目水平发展不均</a:t>
            </a:r>
            <a:endParaRPr lang="en-US" altLang="zh-CN"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a:p>
            <a:pPr>
              <a:lnSpc>
                <a:spcPct val="120000"/>
              </a:lnSpc>
            </a:pPr>
            <a:r>
              <a:rPr lang="en-US" altLang="zh-CN"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1.1.3 </a:t>
            </a: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书目数据情况复杂</a:t>
            </a:r>
            <a:endParaRPr lang="en-US" altLang="zh-CN"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a:p>
            <a:pPr>
              <a:lnSpc>
                <a:spcPct val="120000"/>
              </a:lnSpc>
            </a:pPr>
            <a:r>
              <a:rPr lang="en-US" altLang="zh-CN"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1.1.4 </a:t>
            </a: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编目力量薄弱</a:t>
            </a:r>
            <a:endParaRPr lang="en-US" altLang="zh-CN"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a:p>
            <a:pPr>
              <a:lnSpc>
                <a:spcPct val="120000"/>
              </a:lnSpc>
            </a:pPr>
            <a:r>
              <a:rPr lang="en-US" altLang="zh-CN"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1.1.5 </a:t>
            </a: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欠缺技术支持</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a:t>
            </a:fld>
            <a:endParaRPr lang="zh-CN" alt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704088"/>
            <a:ext cx="8186766" cy="796086"/>
          </a:xfrm>
        </p:spPr>
        <p:txBody>
          <a:bodyPr>
            <a:normAutofit fontScale="90000"/>
          </a:bodyPr>
          <a:lstStyle/>
          <a:p>
            <a:r>
              <a:rPr lang="en-US" altLang="zh-CN" sz="4400" b="1" dirty="0" smtClean="0">
                <a:effectLst>
                  <a:outerShdw blurRad="38100" dist="38100" dir="2700000" algn="tl">
                    <a:srgbClr val="000000">
                      <a:alpha val="43137"/>
                    </a:srgbClr>
                  </a:outerShdw>
                </a:effectLst>
                <a:latin typeface="仿宋" pitchFamily="49" charset="-122"/>
                <a:ea typeface="仿宋" pitchFamily="49" charset="-122"/>
              </a:rPr>
              <a:t> 4 </a:t>
            </a:r>
            <a:r>
              <a:rPr lang="zh-CN" altLang="en-US" sz="4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广东书目中心建设中遇到的问题</a:t>
            </a:r>
            <a:endParaRPr lang="zh-CN" altLang="en-US" sz="4400" b="1" dirty="0">
              <a:effectLst>
                <a:outerShdw blurRad="38100" dist="38100" dir="2700000" algn="tl">
                  <a:srgbClr val="000000">
                    <a:alpha val="43137"/>
                  </a:srgbClr>
                </a:outerShdw>
              </a:effectLst>
              <a:latin typeface="仿宋" pitchFamily="49" charset="-122"/>
              <a:ea typeface="仿宋" pitchFamily="49" charset="-122"/>
            </a:endParaRPr>
          </a:p>
        </p:txBody>
      </p:sp>
      <p:sp>
        <p:nvSpPr>
          <p:cNvPr id="3" name="内容占位符 2"/>
          <p:cNvSpPr>
            <a:spLocks noGrp="1"/>
          </p:cNvSpPr>
          <p:nvPr>
            <p:ph idx="1"/>
          </p:nvPr>
        </p:nvSpPr>
        <p:spPr>
          <a:xfrm>
            <a:off x="428596" y="1571612"/>
            <a:ext cx="8258204" cy="4752988"/>
          </a:xfrm>
        </p:spPr>
        <p:txBody>
          <a:bodyPr>
            <a:normAutofit/>
          </a:bodyPr>
          <a:lstStyle/>
          <a:p>
            <a:r>
              <a:rPr lang="en-US" altLang="zh-CN"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4.1 </a:t>
            </a: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异构系统问题</a:t>
            </a:r>
            <a:endParaRPr lang="en-US" altLang="zh-CN"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a:p>
            <a:pPr algn="just">
              <a:lnSpc>
                <a:spcPct val="150000"/>
              </a:lnSpc>
              <a:buNone/>
            </a:pPr>
            <a:r>
              <a:rPr lang="zh-CN" altLang="en-US" sz="3200" dirty="0" smtClean="0"/>
              <a:t>         </a:t>
            </a: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基层馆使用的系统五花八门，据统计有</a:t>
            </a:r>
            <a:r>
              <a:rPr lang="en-US" altLang="en-US" sz="3000" b="1" dirty="0" err="1"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ilas</a:t>
            </a: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a:t>
            </a:r>
            <a:r>
              <a:rPr lang="en-US" altLang="en-US" sz="3000" b="1" dirty="0" err="1"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Interlib</a:t>
            </a: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、丹诚、</a:t>
            </a:r>
            <a:r>
              <a:rPr lang="en-US" altLang="en-US" sz="3000" b="1" dirty="0" err="1"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Elib</a:t>
            </a: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和汇</a:t>
            </a: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文等</a:t>
            </a: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多种，并且几乎都不升级系统。需要获取各种系统制作的数据做调试，才能解决问题。</a:t>
            </a:r>
            <a:endParaRPr lang="en-US" altLang="zh-CN"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a:p>
            <a:endParaRPr lang="en-US" altLang="zh-CN"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a:p>
            <a:endParaRPr lang="en-US" altLang="zh-CN"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30</a:t>
            </a:fld>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910" y="785794"/>
            <a:ext cx="8115328" cy="714380"/>
          </a:xfrm>
        </p:spPr>
        <p:txBody>
          <a:bodyPr>
            <a:normAutofit fontScale="90000"/>
          </a:bodyPr>
          <a:lstStyle/>
          <a:p>
            <a:r>
              <a:rPr lang="zh-CN" altLang="en-US" sz="5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
            </a:r>
            <a:br>
              <a:rPr lang="zh-CN" altLang="en-US" sz="5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br>
            <a:r>
              <a:rPr lang="en-US" altLang="zh-CN" sz="4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 </a:t>
            </a:r>
            <a:r>
              <a:rPr lang="en-US" altLang="zh-CN" sz="4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4.2 </a:t>
            </a:r>
            <a:r>
              <a:rPr lang="zh-CN" altLang="en-US" sz="4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数据查重合并</a:t>
            </a:r>
            <a:endParaRPr lang="zh-CN" altLang="en-US" sz="4400" dirty="0"/>
          </a:p>
        </p:txBody>
      </p:sp>
      <p:sp>
        <p:nvSpPr>
          <p:cNvPr id="3" name="内容占位符 2"/>
          <p:cNvSpPr>
            <a:spLocks noGrp="1"/>
          </p:cNvSpPr>
          <p:nvPr>
            <p:ph idx="1"/>
          </p:nvPr>
        </p:nvSpPr>
        <p:spPr>
          <a:xfrm>
            <a:off x="428596" y="1785926"/>
            <a:ext cx="8115328" cy="4610112"/>
          </a:xfrm>
        </p:spPr>
        <p:txBody>
          <a:bodyPr>
            <a:normAutofit/>
          </a:bodyPr>
          <a:lstStyle/>
          <a:p>
            <a:pPr>
              <a:lnSpc>
                <a:spcPct val="150000"/>
              </a:lnSpc>
            </a:pP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    为保证书目数据质量，查重设置比较严谨，但由于各基层馆书目数据无统一的编目细则，对</a:t>
            </a:r>
            <a:r>
              <a:rPr lang="en-US"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200</a:t>
            </a: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a:t>
            </a:r>
            <a:r>
              <a:rPr lang="en-US"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210</a:t>
            </a: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等字段的处理达不到编目中心的要求，出现了同为一本书的书目数据，系统无法自动判重、并自动合并的情况。</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31</a:t>
            </a:fld>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C913308-F349-4B6D-A68A-DD1791B4A57B}" type="slidenum">
              <a:rPr lang="zh-CN" altLang="en-US" smtClean="0"/>
              <a:pPr/>
              <a:t>32</a:t>
            </a:fld>
            <a:endParaRPr lang="zh-CN" altLang="en-US"/>
          </a:p>
        </p:txBody>
      </p:sp>
      <p:pic>
        <p:nvPicPr>
          <p:cNvPr id="1026" name="Picture 2"/>
          <p:cNvPicPr>
            <a:picLocks noChangeAspect="1" noChangeArrowheads="1"/>
          </p:cNvPicPr>
          <p:nvPr/>
        </p:nvPicPr>
        <p:blipFill>
          <a:blip r:embed="rId2"/>
          <a:srcRect/>
          <a:stretch>
            <a:fillRect/>
          </a:stretch>
        </p:blipFill>
        <p:spPr bwMode="auto">
          <a:xfrm>
            <a:off x="714348" y="1428736"/>
            <a:ext cx="7822951" cy="2214578"/>
          </a:xfrm>
          <a:prstGeom prst="rect">
            <a:avLst/>
          </a:prstGeom>
          <a:noFill/>
          <a:ln w="9525">
            <a:noFill/>
            <a:miter lim="800000"/>
            <a:headEnd/>
            <a:tailEnd/>
          </a:ln>
          <a:effectLst/>
        </p:spPr>
      </p:pic>
      <p:pic>
        <p:nvPicPr>
          <p:cNvPr id="1029" name="Picture 5"/>
          <p:cNvPicPr>
            <a:picLocks noChangeAspect="1" noChangeArrowheads="1"/>
          </p:cNvPicPr>
          <p:nvPr/>
        </p:nvPicPr>
        <p:blipFill>
          <a:blip r:embed="rId3"/>
          <a:srcRect/>
          <a:stretch>
            <a:fillRect/>
          </a:stretch>
        </p:blipFill>
        <p:spPr bwMode="auto">
          <a:xfrm>
            <a:off x="714348" y="4155057"/>
            <a:ext cx="7858180" cy="219122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704088"/>
            <a:ext cx="8186766" cy="724648"/>
          </a:xfrm>
        </p:spPr>
        <p:txBody>
          <a:bodyPr>
            <a:normAutofit/>
          </a:bodyPr>
          <a:lstStyle/>
          <a:p>
            <a:r>
              <a:rPr lang="en-US" altLang="zh-CN" sz="4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4.3 </a:t>
            </a:r>
            <a:r>
              <a:rPr lang="zh-CN" altLang="en-US" sz="4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数据导入问题</a:t>
            </a:r>
            <a:endParaRPr lang="zh-CN" altLang="en-US" sz="4000" dirty="0"/>
          </a:p>
        </p:txBody>
      </p:sp>
      <p:sp>
        <p:nvSpPr>
          <p:cNvPr id="3" name="内容占位符 2"/>
          <p:cNvSpPr>
            <a:spLocks noGrp="1"/>
          </p:cNvSpPr>
          <p:nvPr>
            <p:ph idx="1"/>
          </p:nvPr>
        </p:nvSpPr>
        <p:spPr/>
        <p:txBody>
          <a:bodyPr/>
          <a:lstStyle/>
          <a:p>
            <a:pPr algn="just">
              <a:lnSpc>
                <a:spcPct val="150000"/>
              </a:lnSpc>
            </a:pPr>
            <a:r>
              <a:rPr lang="zh-CN" altLang="en-US" dirty="0" smtClean="0"/>
              <a:t>        </a:t>
            </a: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书目数据质量参差不齐，数据未经审校，所以在将书目数据导入编目中心数据库时经常出现断点，原来是书目数据有自定义字段（如</a:t>
            </a:r>
            <a:r>
              <a:rPr lang="en-US"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999</a:t>
            </a:r>
            <a:r>
              <a:rPr lang="zh-CN" altLang="en-US" sz="3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字段），系统无法识别跳过，最后在流动馆系统中批删除了该字段才解决了问题。</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33</a:t>
            </a:fld>
            <a:endParaRPr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571472" y="704088"/>
            <a:ext cx="8115328" cy="2081970"/>
          </a:xfrm>
        </p:spPr>
        <p:txBody>
          <a:bodyPr>
            <a:normAutofit/>
          </a:bodyPr>
          <a:lstStyle/>
          <a:p>
            <a:pPr algn="ctr"/>
            <a:r>
              <a:rPr lang="zh-CN" altLang="en-US" sz="6600" b="1" dirty="0" smtClean="0">
                <a:effectLst>
                  <a:outerShdw blurRad="38100" dist="38100" dir="2700000" algn="tl">
                    <a:srgbClr val="000000">
                      <a:alpha val="43137"/>
                    </a:srgbClr>
                  </a:outerShdw>
                </a:effectLst>
                <a:latin typeface="仿宋" pitchFamily="49" charset="-122"/>
                <a:ea typeface="仿宋" pitchFamily="49" charset="-122"/>
              </a:rPr>
              <a:t>感谢聆听！</a:t>
            </a:r>
            <a:endParaRPr lang="zh-CN" altLang="en-US" sz="6600" b="1" dirty="0">
              <a:effectLst>
                <a:outerShdw blurRad="38100" dist="38100" dir="2700000" algn="tl">
                  <a:srgbClr val="000000">
                    <a:alpha val="43137"/>
                  </a:srgbClr>
                </a:outerShdw>
              </a:effectLst>
              <a:latin typeface="仿宋" pitchFamily="49" charset="-122"/>
              <a:ea typeface="仿宋" pitchFamily="49" charset="-122"/>
            </a:endParaRPr>
          </a:p>
        </p:txBody>
      </p:sp>
      <p:sp>
        <p:nvSpPr>
          <p:cNvPr id="9" name="内容占位符 8"/>
          <p:cNvSpPr>
            <a:spLocks noGrp="1"/>
          </p:cNvSpPr>
          <p:nvPr>
            <p:ph idx="1"/>
          </p:nvPr>
        </p:nvSpPr>
        <p:spPr>
          <a:xfrm>
            <a:off x="1000100" y="2928934"/>
            <a:ext cx="7686700" cy="2428892"/>
          </a:xfrm>
        </p:spPr>
        <p:txBody>
          <a:bodyPr/>
          <a:lstStyle/>
          <a:p>
            <a:pPr>
              <a:buNone/>
            </a:pPr>
            <a:r>
              <a:rPr lang="en-US" altLang="zh-CN" dirty="0" smtClean="0"/>
              <a:t> </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34</a:t>
            </a:fld>
            <a:endParaRPr lang="zh-CN" altLang="en-US"/>
          </a:p>
        </p:txBody>
      </p:sp>
      <p:pic>
        <p:nvPicPr>
          <p:cNvPr id="7" name="Picture 5"/>
          <p:cNvPicPr>
            <a:picLocks noChangeAspect="1" noChangeArrowheads="1"/>
          </p:cNvPicPr>
          <p:nvPr/>
        </p:nvPicPr>
        <p:blipFill>
          <a:blip r:embed="rId2"/>
          <a:srcRect/>
          <a:stretch>
            <a:fillRect/>
          </a:stretch>
        </p:blipFill>
        <p:spPr bwMode="auto">
          <a:xfrm>
            <a:off x="2714612" y="3286124"/>
            <a:ext cx="3678237" cy="16906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642918"/>
            <a:ext cx="8186766" cy="704104"/>
          </a:xfrm>
        </p:spPr>
        <p:txBody>
          <a:bodyPr>
            <a:normAutofit/>
          </a:bodyPr>
          <a:lstStyle/>
          <a:p>
            <a:r>
              <a:rPr lang="en-US" altLang="zh-CN" sz="4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1 </a:t>
            </a:r>
            <a:r>
              <a:rPr lang="zh-CN" altLang="en-US" sz="4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广东省公共图书馆采编工作现状</a:t>
            </a:r>
            <a:endParaRPr lang="zh-CN" altLang="en-US" sz="4000" dirty="0"/>
          </a:p>
        </p:txBody>
      </p:sp>
      <p:sp>
        <p:nvSpPr>
          <p:cNvPr id="3" name="内容占位符 2"/>
          <p:cNvSpPr>
            <a:spLocks noGrp="1"/>
          </p:cNvSpPr>
          <p:nvPr>
            <p:ph idx="1"/>
          </p:nvPr>
        </p:nvSpPr>
        <p:spPr>
          <a:xfrm>
            <a:off x="142844" y="1357298"/>
            <a:ext cx="8643998" cy="5143536"/>
          </a:xfrm>
        </p:spPr>
        <p:txBody>
          <a:bodyPr>
            <a:noAutofit/>
          </a:bodyPr>
          <a:lstStyle/>
          <a:p>
            <a:pPr>
              <a:lnSpc>
                <a:spcPct val="110000"/>
              </a:lnSpc>
            </a:pPr>
            <a:r>
              <a:rPr lang="en-US" altLang="zh-CN"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1.2 </a:t>
            </a:r>
            <a:r>
              <a:rPr lang="zh-CN" altLang="en-US"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建设广东书目中心的基础</a:t>
            </a:r>
            <a:endParaRPr lang="en-US" altLang="zh-CN"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a:p>
            <a:pPr>
              <a:lnSpc>
                <a:spcPct val="110000"/>
              </a:lnSpc>
            </a:pPr>
            <a:r>
              <a:rPr lang="en-US" altLang="zh-CN"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1.2.1 </a:t>
            </a:r>
            <a:r>
              <a:rPr lang="zh-CN" altLang="en-US"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广东流动图书馆的建设</a:t>
            </a:r>
            <a:endParaRPr lang="en-US" altLang="zh-CN"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a:p>
            <a:pPr algn="just">
              <a:lnSpc>
                <a:spcPct val="110000"/>
              </a:lnSpc>
              <a:buNone/>
            </a:pPr>
            <a:r>
              <a:rPr lang="en-US" altLang="zh-CN"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      </a:t>
            </a:r>
            <a:r>
              <a:rPr lang="zh-CN" altLang="en-US"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作为广东建设“文化大省”的重要举措之一，“广东流动图书馆”工程不同于以往的“送书下乡”，其运行模式是以“大物流”概念启动图书馆协作网络，省财政从</a:t>
            </a:r>
            <a:r>
              <a:rPr lang="en-US" altLang="zh-CN"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2004</a:t>
            </a:r>
            <a:r>
              <a:rPr lang="zh-CN" altLang="en-US"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年起每年单列下拨</a:t>
            </a:r>
            <a:r>
              <a:rPr lang="en-US" altLang="zh-CN"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500</a:t>
            </a:r>
            <a:r>
              <a:rPr lang="zh-CN" altLang="en-US"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万元专项购书经费及配套资金，由省立中山图书馆牵头，购置一定数量适合基层群众阅览的图书，分别流向粤东、粤西、粤北地区加盟的县级图书馆，图书资源在各分馆之间每半年流动交换一次，最终回流省立中山图书馆。</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a:t>
            </a:fld>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704088"/>
            <a:ext cx="8186766" cy="796086"/>
          </a:xfrm>
        </p:spPr>
        <p:txBody>
          <a:bodyPr>
            <a:normAutofit/>
          </a:bodyPr>
          <a:lstStyle/>
          <a:p>
            <a:r>
              <a:rPr lang="en-US" altLang="zh-CN" sz="4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1.2.1 </a:t>
            </a:r>
            <a:r>
              <a:rPr lang="zh-CN" altLang="en-US" sz="4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广东省流动图书馆的建设</a:t>
            </a:r>
            <a:endParaRPr lang="zh-CN" altLang="en-US" sz="4000" dirty="0"/>
          </a:p>
        </p:txBody>
      </p:sp>
      <p:pic>
        <p:nvPicPr>
          <p:cNvPr id="1028" name="Picture 4"/>
          <p:cNvPicPr>
            <a:picLocks noGrp="1" noChangeAspect="1" noChangeArrowheads="1"/>
          </p:cNvPicPr>
          <p:nvPr>
            <p:ph idx="1"/>
          </p:nvPr>
        </p:nvPicPr>
        <p:blipFill>
          <a:blip r:embed="rId2"/>
          <a:srcRect/>
          <a:stretch>
            <a:fillRect/>
          </a:stretch>
        </p:blipFill>
        <p:spPr bwMode="auto">
          <a:xfrm>
            <a:off x="1071538" y="1785925"/>
            <a:ext cx="6715172" cy="4774162"/>
          </a:xfrm>
          <a:prstGeom prst="rect">
            <a:avLst/>
          </a:prstGeom>
          <a:noFill/>
          <a:ln w="9525" cmpd="sng">
            <a:noFill/>
            <a:miter lim="800000"/>
            <a:headEnd/>
            <a:tailEnd/>
          </a:ln>
          <a:effectLst/>
        </p:spPr>
      </p:pic>
      <p:sp>
        <p:nvSpPr>
          <p:cNvPr id="9" name="灯片编号占位符 8"/>
          <p:cNvSpPr>
            <a:spLocks noGrp="1"/>
          </p:cNvSpPr>
          <p:nvPr>
            <p:ph type="sldNum" sz="quarter" idx="12"/>
          </p:nvPr>
        </p:nvSpPr>
        <p:spPr/>
        <p:txBody>
          <a:bodyPr/>
          <a:lstStyle/>
          <a:p>
            <a:fld id="{0C913308-F349-4B6D-A68A-DD1791B4A57B}" type="slidenum">
              <a:rPr lang="zh-CN" altLang="en-US" smtClean="0"/>
              <a:pPr/>
              <a:t>5</a:t>
            </a:fld>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72" y="704088"/>
            <a:ext cx="8115328" cy="653210"/>
          </a:xfrm>
        </p:spPr>
        <p:txBody>
          <a:bodyPr>
            <a:normAutofit fontScale="90000"/>
          </a:bodyPr>
          <a:lstStyle/>
          <a:p>
            <a:r>
              <a:rPr lang="en-US" altLang="zh-CN" sz="4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1.2.2 </a:t>
            </a:r>
            <a:r>
              <a:rPr lang="zh-CN" altLang="en-US" sz="4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广东文献编目中心的工作</a:t>
            </a:r>
            <a:endParaRPr lang="zh-CN" altLang="en-US" sz="4400" dirty="0"/>
          </a:p>
        </p:txBody>
      </p:sp>
      <p:sp>
        <p:nvSpPr>
          <p:cNvPr id="3" name="内容占位符 2"/>
          <p:cNvSpPr>
            <a:spLocks noGrp="1"/>
          </p:cNvSpPr>
          <p:nvPr>
            <p:ph idx="1"/>
          </p:nvPr>
        </p:nvSpPr>
        <p:spPr>
          <a:xfrm>
            <a:off x="285720" y="1428736"/>
            <a:ext cx="8258204" cy="5143536"/>
          </a:xfrm>
        </p:spPr>
        <p:txBody>
          <a:bodyPr>
            <a:normAutofit/>
          </a:bodyPr>
          <a:lstStyle/>
          <a:p>
            <a:pPr algn="just">
              <a:lnSpc>
                <a:spcPct val="130000"/>
              </a:lnSpc>
            </a:pPr>
            <a:r>
              <a:rPr lang="zh-CN" altLang="en-US" dirty="0" smtClean="0"/>
              <a:t>        </a:t>
            </a:r>
            <a:r>
              <a:rPr lang="zh-CN" altLang="en-US"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广东省文献编目中心作为全国图书馆联合编目中心第一家分中心，自成立以来在开展编目业务培训、促进书目数据资源共建共享、数据质量监控等方面做了大量工作，多次受到全国联编中心表彰；其工作长期以来得到全省同行的支持和协助，树立了良好的区域形象。目前编目中心的</a:t>
            </a:r>
            <a:r>
              <a:rPr lang="en-US" altLang="en-US"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ALEPH</a:t>
            </a:r>
            <a:r>
              <a:rPr lang="zh-CN" altLang="en-US"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联编新系统已上线使用一段时间，各方面技术日趋成熟，已经初步具备建立广东书目中心的条件。</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6</a:t>
            </a:fld>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785794"/>
            <a:ext cx="8186766" cy="714380"/>
          </a:xfrm>
        </p:spPr>
        <p:txBody>
          <a:bodyPr>
            <a:normAutofit/>
          </a:bodyPr>
          <a:lstStyle/>
          <a:p>
            <a:r>
              <a:rPr lang="en-US" altLang="zh-CN" sz="43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2 </a:t>
            </a:r>
            <a:r>
              <a:rPr lang="zh-CN" altLang="en-US" sz="43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广东书目中心建设目标</a:t>
            </a:r>
          </a:p>
        </p:txBody>
      </p:sp>
      <p:sp>
        <p:nvSpPr>
          <p:cNvPr id="3" name="内容占位符 2"/>
          <p:cNvSpPr>
            <a:spLocks noGrp="1"/>
          </p:cNvSpPr>
          <p:nvPr>
            <p:ph idx="1"/>
          </p:nvPr>
        </p:nvSpPr>
        <p:spPr>
          <a:xfrm>
            <a:off x="285720" y="1571612"/>
            <a:ext cx="8501122" cy="4786346"/>
          </a:xfrm>
        </p:spPr>
        <p:txBody>
          <a:bodyPr>
            <a:normAutofit/>
          </a:bodyPr>
          <a:lstStyle/>
          <a:p>
            <a:pPr lvl="0"/>
            <a:r>
              <a:rPr lang="en-US"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    </a:t>
            </a: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建立广东省、市、县三级文献保障体系， 提升文化惠民能力</a:t>
            </a:r>
            <a:r>
              <a:rPr lang="en-US"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 </a:t>
            </a:r>
            <a:endPar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a:p>
            <a:pPr lvl="0"/>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    搭建文献联合检索服务平台，促进地区性的特色资源建设；</a:t>
            </a:r>
          </a:p>
          <a:p>
            <a:pPr lvl="0"/>
            <a:r>
              <a:rPr lang="en-US" altLang="zh-CN"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    </a:t>
            </a: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实现全省公共图书馆书目数据数字化，提高文献组织、揭示能力，提升基层图书馆的服务水平；</a:t>
            </a:r>
          </a:p>
          <a:p>
            <a:pPr lvl="0"/>
            <a:r>
              <a:rPr lang="en-US" altLang="zh-CN"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    </a:t>
            </a:r>
            <a:r>
              <a:rPr lang="zh-CN" altLang="en-US" sz="32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依托丰富的书目数据资源，指导基层图书馆文献采访工作。</a:t>
            </a:r>
          </a:p>
          <a:p>
            <a:pPr>
              <a:lnSpc>
                <a:spcPct val="120000"/>
              </a:lnSpc>
            </a:pP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7</a:t>
            </a:fld>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704088"/>
            <a:ext cx="8258204" cy="796086"/>
          </a:xfrm>
        </p:spPr>
        <p:txBody>
          <a:bodyPr>
            <a:normAutofit fontScale="90000"/>
          </a:bodyPr>
          <a:lstStyle/>
          <a:p>
            <a:r>
              <a:rPr lang="en-US" altLang="zh-CN" sz="5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
            </a:r>
            <a:br>
              <a:rPr lang="en-US" altLang="zh-CN" sz="5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br>
            <a:r>
              <a:rPr lang="en-US" altLang="zh-CN" sz="4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2.1 </a:t>
            </a:r>
            <a:r>
              <a:rPr lang="zh-CN" altLang="en-US" sz="44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广东书目中心建设任务</a:t>
            </a:r>
            <a:endParaRPr lang="zh-CN" altLang="en-US" sz="4400" dirty="0"/>
          </a:p>
        </p:txBody>
      </p:sp>
      <p:sp>
        <p:nvSpPr>
          <p:cNvPr id="3" name="内容占位符 2"/>
          <p:cNvSpPr>
            <a:spLocks noGrp="1"/>
          </p:cNvSpPr>
          <p:nvPr>
            <p:ph idx="1"/>
          </p:nvPr>
        </p:nvSpPr>
        <p:spPr>
          <a:xfrm>
            <a:off x="571472" y="1571612"/>
            <a:ext cx="8001056" cy="5072098"/>
          </a:xfrm>
        </p:spPr>
        <p:txBody>
          <a:bodyPr>
            <a:noAutofit/>
          </a:bodyPr>
          <a:lstStyle/>
          <a:p>
            <a:pPr algn="just">
              <a:lnSpc>
                <a:spcPct val="130000"/>
              </a:lnSpc>
            </a:pPr>
            <a:r>
              <a:rPr lang="zh-CN" altLang="en-US"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    全省各级公共图书馆收割本馆的馆藏数据（包括已完成数字化部分和卡片目录数据部分），上传至广东省文献编目中心，编制广东省图书馆联合目录。</a:t>
            </a:r>
            <a:endParaRPr lang="en-US" altLang="zh-CN"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a:p>
            <a:pPr algn="just">
              <a:lnSpc>
                <a:spcPct val="130000"/>
              </a:lnSpc>
            </a:pPr>
            <a:r>
              <a:rPr lang="zh-CN" altLang="en-US"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rPr>
              <a:t>    广东省文献编目中心根据各公共图书馆提交的馆藏数据情况，提供规范书目数据成批套录服务，以协助各基层图书馆开展回溯建库任务，最终实现全省图书馆书目数据数字化。</a:t>
            </a:r>
          </a:p>
          <a:p>
            <a:pPr>
              <a:lnSpc>
                <a:spcPct val="130000"/>
              </a:lnSpc>
              <a:buNone/>
            </a:pPr>
            <a:endParaRPr lang="zh-CN" altLang="en-US"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cs typeface="+mj-cs"/>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8</a:t>
            </a:fld>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704088"/>
            <a:ext cx="8186766" cy="796086"/>
          </a:xfrm>
        </p:spPr>
        <p:txBody>
          <a:bodyPr>
            <a:normAutofit/>
          </a:bodyPr>
          <a:lstStyle/>
          <a:p>
            <a:r>
              <a:rPr lang="en-US" altLang="zh-CN" sz="4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2.1 </a:t>
            </a:r>
            <a:r>
              <a:rPr lang="zh-CN" altLang="en-US" sz="40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广东书目中心建设任务</a:t>
            </a:r>
            <a:endParaRPr lang="zh-CN" altLang="en-US" sz="4000" dirty="0"/>
          </a:p>
        </p:txBody>
      </p:sp>
      <p:sp>
        <p:nvSpPr>
          <p:cNvPr id="3" name="内容占位符 2"/>
          <p:cNvSpPr>
            <a:spLocks noGrp="1"/>
          </p:cNvSpPr>
          <p:nvPr>
            <p:ph idx="1"/>
          </p:nvPr>
        </p:nvSpPr>
        <p:spPr>
          <a:xfrm>
            <a:off x="500034" y="1571612"/>
            <a:ext cx="8186766" cy="4752988"/>
          </a:xfrm>
        </p:spPr>
        <p:txBody>
          <a:bodyPr/>
          <a:lstStyle/>
          <a:p>
            <a:pPr>
              <a:lnSpc>
                <a:spcPct val="130000"/>
              </a:lnSpc>
            </a:pPr>
            <a:r>
              <a:rPr lang="zh-CN" altLang="en-US"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    广东省文献编目中心充分发挥中心协调的作用，通过广东书目中心的建设，利用互联网的优势整合各级公共图书馆的书目资源，搭建广东省内各基层图书馆、出版发行机构在线的文献联合检索服务平台，为各级图书馆及相关机构提供内容丰富、形式多样的书目数据服务。</a:t>
            </a:r>
          </a:p>
          <a:p>
            <a:pPr>
              <a:lnSpc>
                <a:spcPct val="130000"/>
              </a:lnSpc>
            </a:pPr>
            <a:r>
              <a:rPr lang="zh-CN" altLang="en-US" sz="2800" b="1" dirty="0" smtClean="0">
                <a:solidFill>
                  <a:schemeClr val="bg2">
                    <a:lumMod val="25000"/>
                  </a:schemeClr>
                </a:solidFill>
                <a:effectLst>
                  <a:outerShdw blurRad="38100" dist="38100" dir="2700000" algn="tl">
                    <a:srgbClr val="000000">
                      <a:alpha val="43137"/>
                    </a:srgbClr>
                  </a:outerShdw>
                </a:effectLst>
                <a:latin typeface="仿宋" pitchFamily="49" charset="-122"/>
                <a:ea typeface="仿宋" pitchFamily="49" charset="-122"/>
              </a:rPr>
              <a:t>    全省公共图书馆利用服务平台加强交流与合作，促进文献采访、编目工作的规范化与标准化。</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9</a:t>
            </a:fld>
            <a:endParaRPr lang="zh-CN" alt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lnDef>
      <a:spPr>
        <a:ln>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1841</TotalTime>
  <Words>1292</Words>
  <PresentationFormat>全屏显示(4:3)</PresentationFormat>
  <Paragraphs>105</Paragraphs>
  <Slides>34</Slides>
  <Notes>1</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流畅</vt:lpstr>
      <vt:lpstr>广东书目中心建设与思考</vt:lpstr>
      <vt:lpstr>目录</vt:lpstr>
      <vt:lpstr> 1 广东省公共图书馆采编工作现状</vt:lpstr>
      <vt:lpstr>1 广东省公共图书馆采编工作现状</vt:lpstr>
      <vt:lpstr>1.2.1 广东省流动图书馆的建设</vt:lpstr>
      <vt:lpstr>1.2.2 广东文献编目中心的工作</vt:lpstr>
      <vt:lpstr>2 广东书目中心建设目标</vt:lpstr>
      <vt:lpstr> 2.1 广东书目中心建设任务</vt:lpstr>
      <vt:lpstr>2.1 广东书目中心建设任务</vt:lpstr>
      <vt:lpstr>2.2广东书目中心应用设想</vt:lpstr>
      <vt:lpstr>2.2广东书目中心应用设想</vt:lpstr>
      <vt:lpstr>2.2广东书目中心应用设想</vt:lpstr>
      <vt:lpstr>2.2广东书目中心应用设想</vt:lpstr>
      <vt:lpstr>  3 广东书目中心项目实施</vt:lpstr>
      <vt:lpstr>  3.1 广东书目中心建设阶段目标</vt:lpstr>
      <vt:lpstr>3.1 广东书目中心建设阶段目标</vt:lpstr>
      <vt:lpstr>3.2 广东书目中心平台建设</vt:lpstr>
      <vt:lpstr>幻灯片 18</vt:lpstr>
      <vt:lpstr>幻灯片 19</vt:lpstr>
      <vt:lpstr>幻灯片 20</vt:lpstr>
      <vt:lpstr>幻灯片 21</vt:lpstr>
      <vt:lpstr>幻灯片 22</vt:lpstr>
      <vt:lpstr>幻灯片 23</vt:lpstr>
      <vt:lpstr>3.2 广东书目中心平台建设</vt:lpstr>
      <vt:lpstr>幻灯片 25</vt:lpstr>
      <vt:lpstr>幻灯片 26</vt:lpstr>
      <vt:lpstr>幻灯片 27</vt:lpstr>
      <vt:lpstr>幻灯片 28</vt:lpstr>
      <vt:lpstr>3.2 广东书目中心平台建设</vt:lpstr>
      <vt:lpstr> 4 广东书目中心建设中遇到的问题</vt:lpstr>
      <vt:lpstr>  4.2 数据查重合并</vt:lpstr>
      <vt:lpstr>幻灯片 32</vt:lpstr>
      <vt:lpstr>4.3 数据导入问题</vt:lpstr>
      <vt:lpstr>感谢聆听！</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广东书目中心建设与思考</dc:title>
  <dc:creator>Administrator</dc:creator>
  <cp:lastModifiedBy>潘咏怡</cp:lastModifiedBy>
  <cp:revision>109</cp:revision>
  <dcterms:created xsi:type="dcterms:W3CDTF">2015-10-04T07:06:38Z</dcterms:created>
  <dcterms:modified xsi:type="dcterms:W3CDTF">2015-10-29T06:38:23Z</dcterms:modified>
</cp:coreProperties>
</file>