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411" r:id="rId4"/>
    <p:sldId id="395" r:id="rId5"/>
    <p:sldId id="371" r:id="rId6"/>
    <p:sldId id="394" r:id="rId7"/>
    <p:sldId id="410" r:id="rId8"/>
    <p:sldId id="365" r:id="rId9"/>
    <p:sldId id="396" r:id="rId10"/>
    <p:sldId id="397" r:id="rId11"/>
    <p:sldId id="398" r:id="rId12"/>
    <p:sldId id="400" r:id="rId13"/>
    <p:sldId id="399" r:id="rId14"/>
    <p:sldId id="412" r:id="rId15"/>
    <p:sldId id="366" r:id="rId16"/>
    <p:sldId id="402" r:id="rId17"/>
    <p:sldId id="406" r:id="rId18"/>
    <p:sldId id="418" r:id="rId19"/>
    <p:sldId id="419" r:id="rId20"/>
    <p:sldId id="414" r:id="rId21"/>
    <p:sldId id="408" r:id="rId22"/>
    <p:sldId id="382" r:id="rId23"/>
    <p:sldId id="409" r:id="rId24"/>
    <p:sldId id="417" r:id="rId25"/>
    <p:sldId id="415" r:id="rId26"/>
    <p:sldId id="360" r:id="rId27"/>
    <p:sldId id="267" r:id="rId28"/>
    <p:sldId id="302" r:id="rId2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9" autoAdjust="0"/>
    <p:restoredTop sz="86438" autoAdjust="0"/>
  </p:normalViewPr>
  <p:slideViewPr>
    <p:cSldViewPr>
      <p:cViewPr varScale="1">
        <p:scale>
          <a:sx n="98" d="100"/>
          <a:sy n="98" d="100"/>
        </p:scale>
        <p:origin x="-2004" y="-168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-359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2A8B4D-D9B2-4FA2-AB35-73A5E1FF891B}" type="datetimeFigureOut">
              <a:rPr lang="zh-CN" altLang="en-US" smtClean="0"/>
              <a:pPr/>
              <a:t>2015-10-10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EE1993-93C1-4E1C-9B48-2BB6CED3513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8138955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37B4F-14D6-4B08-A11D-1D7439ECF355}" type="datetimeFigureOut">
              <a:rPr lang="zh-CN" altLang="en-US" smtClean="0"/>
              <a:pPr/>
              <a:t>2015-10-10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A644C-1BF7-4907-A9E1-4C878877362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6005599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80336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14709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2763046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831941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  <p:extLst>
      <p:ext uri="{BB962C8B-B14F-4D97-AF65-F5344CB8AC3E}">
        <p14:creationId xmlns:p14="http://schemas.microsoft.com/office/powerpoint/2010/main" xmlns="" val="3641539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altLang="zh-CN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5696EB-EABE-46E8-BD61-ABE04A6AD1A6}" type="datetime1">
              <a:rPr lang="zh-CN" altLang="en-US" smtClean="0"/>
              <a:pPr/>
              <a:t>2015-10-10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C368-ED57-486E-BB06-E3EFC946EAF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65E85-29EC-42F7-A349-0DDC3CBEF16D}" type="datetime1">
              <a:rPr lang="zh-CN" altLang="en-US" smtClean="0"/>
              <a:pPr/>
              <a:t>2015-10-10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C368-ED57-486E-BB06-E3EFC946EA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8D6F4-AAA4-48DD-9FCA-3B35033F455E}" type="datetime1">
              <a:rPr lang="zh-CN" altLang="en-US" smtClean="0"/>
              <a:pPr/>
              <a:t>2015-10-10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C368-ED57-486E-BB06-E3EFC946EA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9CA45-B2BC-4852-9E88-3E50B024F7C4}" type="datetime1">
              <a:rPr lang="zh-CN" altLang="en-US" smtClean="0"/>
              <a:pPr/>
              <a:t>2015-10-10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C368-ED57-486E-BB06-E3EFC946EA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22690-1238-4025-8828-05593E44D0FD}" type="datetime1">
              <a:rPr lang="zh-CN" altLang="en-US" smtClean="0"/>
              <a:pPr/>
              <a:t>2015-10-10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C368-ED57-486E-BB06-E3EFC946EA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BDA38-78EC-485E-AC7B-9B0D96C5048C}" type="datetime1">
              <a:rPr lang="zh-CN" altLang="en-US" smtClean="0"/>
              <a:pPr/>
              <a:t>2015-10-10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C368-ED57-486E-BB06-E3EFC946EA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FC52F-E040-442F-A50C-D2C039A79086}" type="datetime1">
              <a:rPr lang="zh-CN" altLang="en-US" smtClean="0"/>
              <a:pPr/>
              <a:t>2015-10-10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C368-ED57-486E-BB06-E3EFC946EA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2AF18-F038-4082-ACB7-41205193A2D5}" type="datetime1">
              <a:rPr lang="zh-CN" altLang="en-US" smtClean="0"/>
              <a:pPr/>
              <a:t>2015-10-10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C368-ED57-486E-BB06-E3EFC946EA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AD1A8-059A-4370-9660-B0685C183CEF}" type="datetime1">
              <a:rPr lang="zh-CN" altLang="en-US" smtClean="0"/>
              <a:pPr/>
              <a:t>2015-10-10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C368-ED57-486E-BB06-E3EFC946EA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altLang="zh-CN" smtClean="0"/>
              <a:t>Click to edit Master text styles</a:t>
            </a:r>
          </a:p>
          <a:p>
            <a:pPr lvl="1" eaLnBrk="1" latinLnBrk="0" hangingPunct="1"/>
            <a:r>
              <a:rPr lang="en-US" altLang="zh-CN" smtClean="0"/>
              <a:t>Second level</a:t>
            </a:r>
          </a:p>
          <a:p>
            <a:pPr lvl="2" eaLnBrk="1" latinLnBrk="0" hangingPunct="1"/>
            <a:r>
              <a:rPr lang="en-US" altLang="zh-CN" smtClean="0"/>
              <a:t>Third level</a:t>
            </a:r>
          </a:p>
          <a:p>
            <a:pPr lvl="3" eaLnBrk="1" latinLnBrk="0" hangingPunct="1"/>
            <a:r>
              <a:rPr lang="en-US" altLang="zh-CN" smtClean="0"/>
              <a:t>Fourth level</a:t>
            </a:r>
          </a:p>
          <a:p>
            <a:pPr lvl="4" eaLnBrk="1" latinLnBrk="0" hangingPunct="1"/>
            <a:r>
              <a:rPr lang="en-US" altLang="zh-CN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1B866-7D73-4E0E-9210-616C9BEAABF9}" type="datetime1">
              <a:rPr lang="zh-CN" altLang="en-US" smtClean="0"/>
              <a:pPr/>
              <a:t>2015-10-10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5C368-ED57-486E-BB06-E3EFC946EAF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altLang="zh-CN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67EA9FB2-ED27-4765-B019-C47B7D59FF36}" type="datetime1">
              <a:rPr lang="zh-CN" altLang="en-US" smtClean="0"/>
              <a:pPr/>
              <a:t>2015-10-10</a:t>
            </a:fld>
            <a:endParaRPr lang="zh-CN" alt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105C368-ED57-486E-BB06-E3EFC946EA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altLang="zh-CN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altLang="zh-CN" smtClean="0"/>
              <a:t>Click to edit Master text styles</a:t>
            </a:r>
          </a:p>
          <a:p>
            <a:pPr lvl="1" eaLnBrk="1" latinLnBrk="0" hangingPunct="1"/>
            <a:r>
              <a:rPr kumimoji="0" lang="en-US" altLang="zh-CN" smtClean="0"/>
              <a:t>Second level</a:t>
            </a:r>
          </a:p>
          <a:p>
            <a:pPr lvl="2" eaLnBrk="1" latinLnBrk="0" hangingPunct="1"/>
            <a:r>
              <a:rPr kumimoji="0" lang="en-US" altLang="zh-CN" smtClean="0"/>
              <a:t>Third level</a:t>
            </a:r>
          </a:p>
          <a:p>
            <a:pPr lvl="3" eaLnBrk="1" latinLnBrk="0" hangingPunct="1"/>
            <a:r>
              <a:rPr kumimoji="0" lang="en-US" altLang="zh-CN" smtClean="0"/>
              <a:t>Fourth level</a:t>
            </a:r>
          </a:p>
          <a:p>
            <a:pPr lvl="4" eaLnBrk="1" latinLnBrk="0" hangingPunct="1"/>
            <a:r>
              <a:rPr kumimoji="0" lang="en-US" altLang="zh-CN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EBFD2D8-77A1-4210-86E5-6DCC1944CBFF}" type="datetime1">
              <a:rPr lang="zh-CN" altLang="en-US" smtClean="0"/>
              <a:pPr/>
              <a:t>2015-10-10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105C368-ED57-486E-BB06-E3EFC946EA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355848"/>
            <a:ext cx="9144000" cy="1673352"/>
          </a:xfrm>
        </p:spPr>
        <p:txBody>
          <a:bodyPr>
            <a:normAutofit fontScale="90000"/>
          </a:bodyPr>
          <a:lstStyle/>
          <a:p>
            <a:pPr algn="ctr"/>
            <a:r>
              <a:rPr lang="zh-CN" altLang="en-US" sz="6000" dirty="0" smtClean="0">
                <a:latin typeface="Times New Roman" pitchFamily="18" charset="0"/>
                <a:ea typeface="幼圆" pitchFamily="49" charset="-122"/>
                <a:cs typeface="Times New Roman" pitchFamily="18" charset="0"/>
              </a:rPr>
              <a:t>全国馆藏采集处理系统简介</a:t>
            </a:r>
            <a:endParaRPr lang="zh-CN" altLang="en-US" sz="6000" dirty="0">
              <a:latin typeface="Times New Roman" pitchFamily="18" charset="0"/>
              <a:ea typeface="幼圆" pitchFamily="49" charset="-122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pic>
        <p:nvPicPr>
          <p:cNvPr id="4099" name="Picture 3" descr="F:\公司宣传资料设计\Logo设计\KS_English_NOT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5373216"/>
            <a:ext cx="2447714" cy="504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2.3</a:t>
            </a:r>
            <a:r>
              <a:rPr lang="zh-CN" altLang="en-US" dirty="0" smtClean="0"/>
              <a:t>系统截图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图书馆管理</a:t>
            </a:r>
            <a:endParaRPr lang="zh-CN" altLang="en-US" dirty="0"/>
          </a:p>
        </p:txBody>
      </p:sp>
      <p:pic>
        <p:nvPicPr>
          <p:cNvPr id="7" name="Picture 2" descr="F:\公司宣传资料设计\Logo设计\KS_English_NOT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6453336"/>
            <a:ext cx="1398692" cy="288032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85926"/>
            <a:ext cx="9144000" cy="442915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2.3</a:t>
            </a:r>
            <a:r>
              <a:rPr lang="zh-CN" altLang="en-US" dirty="0" smtClean="0"/>
              <a:t>系统截图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搜索型采集</a:t>
            </a:r>
            <a:endParaRPr lang="zh-CN" altLang="en-US" dirty="0"/>
          </a:p>
        </p:txBody>
      </p:sp>
      <p:pic>
        <p:nvPicPr>
          <p:cNvPr id="7" name="Picture 2" descr="F:\公司宣传资料设计\Logo设计\KS_English_NOT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6453336"/>
            <a:ext cx="1398692" cy="288032"/>
          </a:xfrm>
          <a:prstGeom prst="rect">
            <a:avLst/>
          </a:prstGeom>
          <a:noFill/>
        </p:spPr>
      </p:pic>
      <p:pic>
        <p:nvPicPr>
          <p:cNvPr id="5" name="图片 4" descr="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8735"/>
            <a:ext cx="9144000" cy="500066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2.3</a:t>
            </a:r>
            <a:r>
              <a:rPr lang="zh-CN" altLang="en-US" dirty="0" smtClean="0"/>
              <a:t>系统截图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采集进度</a:t>
            </a:r>
            <a:endParaRPr lang="zh-CN" altLang="en-US" dirty="0"/>
          </a:p>
        </p:txBody>
      </p:sp>
      <p:pic>
        <p:nvPicPr>
          <p:cNvPr id="7" name="Picture 2" descr="F:\公司宣传资料设计\Logo设计\KS_English_NOT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6453336"/>
            <a:ext cx="1398692" cy="288032"/>
          </a:xfrm>
          <a:prstGeom prst="rect">
            <a:avLst/>
          </a:prstGeom>
          <a:noFill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857364"/>
            <a:ext cx="7496175" cy="43243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2.3</a:t>
            </a:r>
            <a:r>
              <a:rPr lang="zh-CN" altLang="en-US" dirty="0" smtClean="0"/>
              <a:t>系统截图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系统管理</a:t>
            </a:r>
            <a:endParaRPr lang="zh-CN" altLang="en-US" dirty="0"/>
          </a:p>
        </p:txBody>
      </p:sp>
      <p:pic>
        <p:nvPicPr>
          <p:cNvPr id="7" name="Picture 2" descr="F:\公司宣传资料设计\Logo设计\KS_English_NOT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6453336"/>
            <a:ext cx="1398692" cy="288032"/>
          </a:xfrm>
          <a:prstGeom prst="rect">
            <a:avLst/>
          </a:prstGeom>
          <a:noFill/>
        </p:spPr>
      </p:pic>
      <p:sp>
        <p:nvSpPr>
          <p:cNvPr id="9" name="矩形 8"/>
          <p:cNvSpPr/>
          <p:nvPr/>
        </p:nvSpPr>
        <p:spPr>
          <a:xfrm>
            <a:off x="0" y="1500174"/>
            <a:ext cx="4714876" cy="17859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71612"/>
            <a:ext cx="4629150" cy="164307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1" name="矩形 10"/>
          <p:cNvSpPr/>
          <p:nvPr/>
        </p:nvSpPr>
        <p:spPr>
          <a:xfrm>
            <a:off x="2071670" y="3000372"/>
            <a:ext cx="4500594" cy="17859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3071810"/>
            <a:ext cx="4352925" cy="169068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12" name="矩形 11"/>
          <p:cNvSpPr/>
          <p:nvPr/>
        </p:nvSpPr>
        <p:spPr>
          <a:xfrm>
            <a:off x="4572000" y="4572008"/>
            <a:ext cx="4572000" cy="185738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6300" y="4643446"/>
            <a:ext cx="4457700" cy="17716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14554"/>
            <a:ext cx="9144000" cy="300039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altLang="zh-CN" sz="2800" dirty="0" smtClean="0">
                <a:latin typeface="+mn-ea"/>
                <a:cs typeface="Times New Roman" pitchFamily="18" charset="0"/>
              </a:rPr>
              <a:t/>
            </a:r>
            <a:br>
              <a:rPr lang="en-US" altLang="zh-CN" sz="2800" dirty="0" smtClean="0">
                <a:latin typeface="+mn-ea"/>
                <a:cs typeface="Times New Roman" pitchFamily="18" charset="0"/>
              </a:rPr>
            </a:br>
            <a:endParaRPr lang="en-US" altLang="zh-CN" sz="2800" dirty="0" smtClean="0">
              <a:latin typeface="+mn-ea"/>
              <a:cs typeface="Times New Roman" pitchFamily="18" charset="0"/>
            </a:endParaRPr>
          </a:p>
        </p:txBody>
      </p:sp>
      <p:pic>
        <p:nvPicPr>
          <p:cNvPr id="1026" name="Picture 2" descr="F:\公司宣传资料设计\Logo设计\KS_English_NOT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6453336"/>
            <a:ext cx="1398692" cy="288032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85800" y="2428868"/>
            <a:ext cx="8077200" cy="321471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/>
            <a:r>
              <a:rPr lang="en-US" altLang="zh-CN" sz="4800" b="1" dirty="0" smtClean="0">
                <a:solidFill>
                  <a:schemeClr val="accent1">
                    <a:satMod val="150000"/>
                  </a:schemeClr>
                </a:solidFill>
                <a:latin typeface="Times New Roman" pitchFamily="18" charset="0"/>
                <a:ea typeface="幼圆" pitchFamily="49" charset="-122"/>
                <a:cs typeface="Times New Roman" pitchFamily="18" charset="0"/>
              </a:rPr>
              <a:t>3.</a:t>
            </a:r>
            <a:r>
              <a:rPr lang="zh-CN" altLang="en-US" sz="4800" b="1" dirty="0" smtClean="0">
                <a:solidFill>
                  <a:schemeClr val="accent1">
                    <a:satMod val="150000"/>
                  </a:schemeClr>
                </a:solidFill>
                <a:latin typeface="Times New Roman" pitchFamily="18" charset="0"/>
                <a:ea typeface="幼圆" pitchFamily="49" charset="-122"/>
                <a:cs typeface="Times New Roman" pitchFamily="18" charset="0"/>
              </a:rPr>
              <a:t>系统特点</a:t>
            </a:r>
            <a:endParaRPr lang="en-US" altLang="zh-CN" sz="4800" b="1" dirty="0" smtClean="0">
              <a:solidFill>
                <a:schemeClr val="accent1">
                  <a:satMod val="150000"/>
                </a:schemeClr>
              </a:solidFill>
              <a:latin typeface="Times New Roman" pitchFamily="18" charset="0"/>
              <a:ea typeface="幼圆" pitchFamily="49" charset="-122"/>
              <a:cs typeface="Times New Roman" pitchFamily="18" charset="0"/>
            </a:endParaRPr>
          </a:p>
          <a:p>
            <a:endParaRPr lang="en-US" altLang="zh-CN" sz="6000" b="1" dirty="0" smtClean="0">
              <a:solidFill>
                <a:schemeClr val="accent1">
                  <a:satMod val="150000"/>
                </a:schemeClr>
              </a:solidFill>
              <a:latin typeface="Times New Roman" pitchFamily="18" charset="0"/>
              <a:ea typeface="幼圆" pitchFamily="49" charset="-122"/>
              <a:cs typeface="Times New Roman" pitchFamily="18" charset="0"/>
            </a:endParaRPr>
          </a:p>
          <a:p>
            <a:pPr algn="ctr">
              <a:buNone/>
            </a:pPr>
            <a:endParaRPr lang="zh-CN" altLang="en-US" sz="6000" b="1" dirty="0">
              <a:solidFill>
                <a:schemeClr val="accent1">
                  <a:satMod val="150000"/>
                </a:schemeClr>
              </a:solidFill>
              <a:latin typeface="Times New Roman" pitchFamily="18" charset="0"/>
              <a:ea typeface="幼圆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3.1</a:t>
            </a:r>
            <a:r>
              <a:rPr lang="zh-CN" altLang="en-US" dirty="0" smtClean="0"/>
              <a:t>数据全自动主动采集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500174"/>
            <a:ext cx="8715436" cy="5097179"/>
          </a:xfrm>
        </p:spPr>
        <p:txBody>
          <a:bodyPr>
            <a:normAutofit/>
          </a:bodyPr>
          <a:lstStyle/>
          <a:p>
            <a:pPr>
              <a:buNone/>
            </a:pPr>
            <a:endParaRPr lang="en-US" altLang="zh-CN" dirty="0" smtClean="0"/>
          </a:p>
          <a:p>
            <a:r>
              <a:rPr lang="zh-CN" altLang="en-US" dirty="0" smtClean="0"/>
              <a:t>各成员馆都可以由中心全自动主动采集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dirty="0" smtClean="0"/>
          </a:p>
          <a:p>
            <a:endParaRPr lang="zh-CN" altLang="en-US" dirty="0" smtClean="0"/>
          </a:p>
          <a:p>
            <a:pPr>
              <a:buNone/>
            </a:pPr>
            <a:endParaRPr lang="en-US" altLang="zh-CN" dirty="0" smtClean="0"/>
          </a:p>
        </p:txBody>
      </p:sp>
      <p:sp>
        <p:nvSpPr>
          <p:cNvPr id="20482" name="AutoShape 2" descr="internet-us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7" name="Picture 2" descr="F:\公司宣传资料设计\Logo设计\KS_English_NOT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6453336"/>
            <a:ext cx="1398692" cy="288032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/>
          <a:srcRect b="7547"/>
          <a:stretch/>
        </p:blipFill>
        <p:spPr bwMode="auto">
          <a:xfrm>
            <a:off x="1357289" y="2643182"/>
            <a:ext cx="6215107" cy="35004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3.2</a:t>
            </a:r>
            <a:r>
              <a:rPr lang="zh-CN" altLang="en-US" dirty="0" smtClean="0"/>
              <a:t>数据格式自动规范化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311492"/>
          </a:xfrm>
        </p:spPr>
        <p:txBody>
          <a:bodyPr>
            <a:normAutofit/>
          </a:bodyPr>
          <a:lstStyle/>
          <a:p>
            <a:pPr>
              <a:buNone/>
            </a:pPr>
            <a:endParaRPr lang="zh-CN" altLang="en-US" dirty="0" smtClean="0"/>
          </a:p>
          <a:p>
            <a:r>
              <a:rPr lang="zh-CN" altLang="en-US" dirty="0" smtClean="0"/>
              <a:t>结果格式规范转换（各馆</a:t>
            </a:r>
            <a:r>
              <a:rPr lang="en-US" altLang="zh-CN" dirty="0" smtClean="0"/>
              <a:t>—&gt;</a:t>
            </a:r>
            <a:r>
              <a:rPr lang="zh-CN" altLang="en-US" dirty="0" smtClean="0"/>
              <a:t>统一</a:t>
            </a:r>
            <a:r>
              <a:rPr lang="en-US" altLang="zh-CN" dirty="0" smtClean="0"/>
              <a:t>—&gt; Aleph</a:t>
            </a:r>
            <a:r>
              <a:rPr lang="zh-CN" altLang="en-US" dirty="0" smtClean="0"/>
              <a:t>）</a:t>
            </a:r>
          </a:p>
          <a:p>
            <a:endParaRPr lang="en-US" altLang="zh-CN" dirty="0" smtClean="0"/>
          </a:p>
        </p:txBody>
      </p:sp>
      <p:sp>
        <p:nvSpPr>
          <p:cNvPr id="20482" name="AutoShape 2" descr="internet-us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7" name="Picture 2" descr="F:\公司宣传资料设计\Logo设计\KS_English_NOT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6453336"/>
            <a:ext cx="1398692" cy="288032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/>
          <a:srcRect b="8401"/>
          <a:stretch/>
        </p:blipFill>
        <p:spPr bwMode="auto">
          <a:xfrm>
            <a:off x="0" y="2428868"/>
            <a:ext cx="9144000" cy="366442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3.3</a:t>
            </a:r>
            <a:r>
              <a:rPr lang="zh-CN" altLang="en-US" dirty="0" smtClean="0"/>
              <a:t>全程拥有管理控制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7"/>
            <a:ext cx="8229600" cy="5168616"/>
          </a:xfrm>
        </p:spPr>
        <p:txBody>
          <a:bodyPr>
            <a:normAutofit/>
          </a:bodyPr>
          <a:lstStyle/>
          <a:p>
            <a:pPr>
              <a:buNone/>
            </a:pPr>
            <a:endParaRPr lang="en-US" altLang="zh-CN" dirty="0" smtClean="0"/>
          </a:p>
          <a:p>
            <a:r>
              <a:rPr lang="zh-CN" altLang="en-US" dirty="0" smtClean="0"/>
              <a:t>拥有采集日志</a:t>
            </a:r>
            <a:r>
              <a:rPr lang="en-US" altLang="zh-CN" dirty="0" smtClean="0"/>
              <a:t>&amp;</a:t>
            </a:r>
            <a:r>
              <a:rPr lang="zh-CN" altLang="en-US" dirty="0" smtClean="0"/>
              <a:t>系统监控</a:t>
            </a:r>
          </a:p>
          <a:p>
            <a:endParaRPr lang="en-US" altLang="zh-CN" dirty="0" smtClean="0"/>
          </a:p>
        </p:txBody>
      </p:sp>
      <p:sp>
        <p:nvSpPr>
          <p:cNvPr id="20482" name="AutoShape 2" descr="internet-us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7" name="Picture 2" descr="F:\公司宣传资料设计\Logo设计\KS_English_NOT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6453336"/>
            <a:ext cx="1398692" cy="288032"/>
          </a:xfrm>
          <a:prstGeom prst="rect">
            <a:avLst/>
          </a:prstGeom>
          <a:noFill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571744"/>
            <a:ext cx="7343796" cy="271464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3571876"/>
            <a:ext cx="4800600" cy="265747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3.4</a:t>
            </a:r>
            <a:r>
              <a:rPr lang="zh-CN" altLang="en-US" dirty="0" smtClean="0"/>
              <a:t>不影响</a:t>
            </a:r>
            <a:r>
              <a:rPr lang="zh-CN" altLang="en-US" b="0" dirty="0" smtClean="0"/>
              <a:t>成员馆的系统（</a:t>
            </a:r>
            <a:r>
              <a:rPr lang="en-US" altLang="zh-CN" b="0" dirty="0" smtClean="0"/>
              <a:t>1</a:t>
            </a:r>
            <a:r>
              <a:rPr lang="zh-CN" altLang="en-US" b="0" dirty="0" smtClean="0"/>
              <a:t>）</a:t>
            </a:r>
            <a:endParaRPr lang="zh-CN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7"/>
            <a:ext cx="8229600" cy="5168616"/>
          </a:xfrm>
        </p:spPr>
        <p:txBody>
          <a:bodyPr>
            <a:normAutofit/>
          </a:bodyPr>
          <a:lstStyle/>
          <a:p>
            <a:pPr>
              <a:buNone/>
            </a:pPr>
            <a:endParaRPr lang="en-US" altLang="zh-CN" dirty="0" smtClean="0"/>
          </a:p>
          <a:p>
            <a:r>
              <a:rPr lang="en-US" altLang="zh-CN" dirty="0" smtClean="0"/>
              <a:t>1.</a:t>
            </a:r>
            <a:r>
              <a:rPr lang="zh-CN" altLang="en-US" dirty="0" smtClean="0"/>
              <a:t> 对单个图书馆的系统压力约</a:t>
            </a:r>
            <a:r>
              <a:rPr lang="en-US" altLang="zh-CN" dirty="0" smtClean="0"/>
              <a:t>1~2</a:t>
            </a:r>
            <a:r>
              <a:rPr lang="zh-CN" altLang="en-US" dirty="0" smtClean="0"/>
              <a:t>名读者的使用系统造成的压力</a:t>
            </a:r>
            <a:endParaRPr lang="en-US" altLang="zh-CN" dirty="0" smtClean="0"/>
          </a:p>
          <a:p>
            <a:endParaRPr lang="en-US" altLang="zh-CN" dirty="0" smtClean="0"/>
          </a:p>
          <a:p>
            <a:pPr>
              <a:buNone/>
            </a:pPr>
            <a:r>
              <a:rPr lang="en-US" altLang="zh-CN" sz="1800" dirty="0" smtClean="0">
                <a:latin typeface="华文仿宋" pitchFamily="2" charset="-122"/>
                <a:ea typeface="华文仿宋" pitchFamily="2" charset="-122"/>
              </a:rPr>
              <a:t>      </a:t>
            </a:r>
            <a:r>
              <a:rPr lang="zh-CN" altLang="en-US" sz="2400" dirty="0" smtClean="0">
                <a:latin typeface="华文仿宋" pitchFamily="2" charset="-122"/>
                <a:ea typeface="华文仿宋" pitchFamily="2" charset="-122"/>
              </a:rPr>
              <a:t>举例：如果平时</a:t>
            </a:r>
            <a:r>
              <a:rPr lang="en-US" altLang="zh-CN" sz="2400" dirty="0" smtClean="0">
                <a:latin typeface="华文仿宋" pitchFamily="2" charset="-122"/>
                <a:ea typeface="华文仿宋" pitchFamily="2" charset="-122"/>
              </a:rPr>
              <a:t>OPAC</a:t>
            </a:r>
            <a:r>
              <a:rPr lang="zh-CN" altLang="en-US" sz="2400" dirty="0" smtClean="0">
                <a:latin typeface="华文仿宋" pitchFamily="2" charset="-122"/>
                <a:ea typeface="华文仿宋" pitchFamily="2" charset="-122"/>
              </a:rPr>
              <a:t>可以支持</a:t>
            </a:r>
            <a:r>
              <a:rPr lang="en-US" altLang="zh-CN" sz="2400" dirty="0" smtClean="0">
                <a:latin typeface="华文仿宋" pitchFamily="2" charset="-122"/>
                <a:ea typeface="华文仿宋" pitchFamily="2" charset="-122"/>
              </a:rPr>
              <a:t>200</a:t>
            </a:r>
            <a:r>
              <a:rPr lang="zh-CN" altLang="en-US" sz="2400" dirty="0" smtClean="0">
                <a:latin typeface="华文仿宋" pitchFamily="2" charset="-122"/>
                <a:ea typeface="华文仿宋" pitchFamily="2" charset="-122"/>
              </a:rPr>
              <a:t>个读者访问的话，那相当于还可以有</a:t>
            </a:r>
            <a:r>
              <a:rPr lang="en-US" altLang="zh-CN" sz="2400" dirty="0" smtClean="0">
                <a:latin typeface="华文仿宋" pitchFamily="2" charset="-122"/>
                <a:ea typeface="华文仿宋" pitchFamily="2" charset="-122"/>
              </a:rPr>
              <a:t>199</a:t>
            </a:r>
            <a:r>
              <a:rPr lang="zh-CN" altLang="en-US" sz="2400" dirty="0" smtClean="0">
                <a:latin typeface="华文仿宋" pitchFamily="2" charset="-122"/>
                <a:ea typeface="华文仿宋" pitchFamily="2" charset="-122"/>
              </a:rPr>
              <a:t>个读者使用</a:t>
            </a:r>
            <a:r>
              <a:rPr lang="zh-CN" altLang="en-US" sz="1800" dirty="0" smtClean="0">
                <a:latin typeface="华文仿宋" pitchFamily="2" charset="-122"/>
                <a:ea typeface="华文仿宋" pitchFamily="2" charset="-122"/>
              </a:rPr>
              <a:t>。</a:t>
            </a:r>
          </a:p>
          <a:p>
            <a:endParaRPr lang="en-US" altLang="zh-CN" dirty="0" smtClean="0"/>
          </a:p>
        </p:txBody>
      </p:sp>
      <p:sp>
        <p:nvSpPr>
          <p:cNvPr id="20482" name="AutoShape 2" descr="internet-us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7" name="Picture 2" descr="F:\公司宣传资料设计\Logo设计\KS_English_NOT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6453336"/>
            <a:ext cx="1398692" cy="288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3.4</a:t>
            </a:r>
            <a:r>
              <a:rPr lang="zh-CN" altLang="en-US" dirty="0" smtClean="0"/>
              <a:t>不影响</a:t>
            </a:r>
            <a:r>
              <a:rPr lang="zh-CN" altLang="en-US" b="0" dirty="0" smtClean="0"/>
              <a:t>成员馆的系统（</a:t>
            </a:r>
            <a:r>
              <a:rPr lang="en-US" altLang="zh-CN" b="0" dirty="0" smtClean="0"/>
              <a:t>2</a:t>
            </a:r>
            <a:r>
              <a:rPr lang="zh-CN" altLang="en-US" b="0" dirty="0" smtClean="0"/>
              <a:t>）</a:t>
            </a:r>
            <a:endParaRPr lang="zh-CN" altLang="en-U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7"/>
            <a:ext cx="8229600" cy="5168616"/>
          </a:xfrm>
        </p:spPr>
        <p:txBody>
          <a:bodyPr>
            <a:normAutofit/>
          </a:bodyPr>
          <a:lstStyle/>
          <a:p>
            <a:pPr>
              <a:buNone/>
            </a:pPr>
            <a:endParaRPr lang="en-US" altLang="zh-CN" dirty="0" smtClean="0"/>
          </a:p>
          <a:p>
            <a:r>
              <a:rPr lang="en-US" altLang="zh-CN" dirty="0" smtClean="0"/>
              <a:t>2.</a:t>
            </a:r>
            <a:r>
              <a:rPr lang="zh-CN" altLang="en-US" dirty="0" smtClean="0"/>
              <a:t>针对有最大并发数的国外系统，比如</a:t>
            </a:r>
            <a:r>
              <a:rPr lang="en-US" altLang="zh-CN" dirty="0" err="1" smtClean="0"/>
              <a:t>Sirsi</a:t>
            </a:r>
            <a:r>
              <a:rPr lang="zh-CN" altLang="en-US" dirty="0" smtClean="0"/>
              <a:t>和</a:t>
            </a:r>
            <a:r>
              <a:rPr lang="en-US" altLang="zh-CN" dirty="0" smtClean="0"/>
              <a:t>Aleph</a:t>
            </a:r>
            <a:r>
              <a:rPr lang="zh-CN" altLang="en-US" dirty="0" smtClean="0"/>
              <a:t>系统，在采集中特地加入了关于</a:t>
            </a:r>
            <a:r>
              <a:rPr lang="en-US" altLang="zh-CN" dirty="0" smtClean="0"/>
              <a:t>License</a:t>
            </a:r>
            <a:r>
              <a:rPr lang="zh-CN" altLang="en-US" dirty="0" smtClean="0"/>
              <a:t>信息的捕获，会尽量使用一个读者进行访问，以最大程度上的降低对成员馆</a:t>
            </a:r>
            <a:r>
              <a:rPr lang="en-US" altLang="zh-CN" dirty="0" smtClean="0"/>
              <a:t>OPAC</a:t>
            </a:r>
            <a:r>
              <a:rPr lang="zh-CN" altLang="en-US" dirty="0" smtClean="0"/>
              <a:t>的压力。</a:t>
            </a:r>
          </a:p>
          <a:p>
            <a:endParaRPr lang="en-US" altLang="zh-CN" dirty="0" smtClean="0"/>
          </a:p>
        </p:txBody>
      </p:sp>
      <p:sp>
        <p:nvSpPr>
          <p:cNvPr id="20482" name="AutoShape 2" descr="internet-us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7" name="Picture 2" descr="F:\公司宣传资料设计\Logo设计\KS_English_NOT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6453336"/>
            <a:ext cx="1398692" cy="288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Times New Roman" pitchFamily="18" charset="0"/>
                <a:ea typeface="幼圆" pitchFamily="49" charset="-122"/>
                <a:cs typeface="Times New Roman" pitchFamily="18" charset="0"/>
              </a:rPr>
              <a:t>提纲</a:t>
            </a:r>
            <a:endParaRPr lang="zh-CN" altLang="en-US" dirty="0">
              <a:latin typeface="Times New Roman" pitchFamily="18" charset="0"/>
              <a:ea typeface="幼圆" pitchFamily="49" charset="-122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686800" cy="4625609"/>
          </a:xfrm>
        </p:spPr>
        <p:txBody>
          <a:bodyPr>
            <a:noAutofit/>
          </a:bodyPr>
          <a:lstStyle/>
          <a:p>
            <a:r>
              <a:rPr lang="en-US" altLang="zh-CN" sz="2800" dirty="0" smtClean="0">
                <a:latin typeface="+mn-ea"/>
                <a:cs typeface="Times New Roman" pitchFamily="18" charset="0"/>
              </a:rPr>
              <a:t>1.</a:t>
            </a:r>
            <a:r>
              <a:rPr lang="zh-CN" altLang="en-US" sz="2800" dirty="0" smtClean="0">
                <a:latin typeface="+mn-ea"/>
                <a:cs typeface="Times New Roman" pitchFamily="18" charset="0"/>
              </a:rPr>
              <a:t>全国馆藏采集处理系统需求</a:t>
            </a:r>
            <a:r>
              <a:rPr lang="en-US" altLang="zh-CN" sz="2800" dirty="0" smtClean="0">
                <a:latin typeface="+mn-ea"/>
                <a:cs typeface="Times New Roman" pitchFamily="18" charset="0"/>
              </a:rPr>
              <a:t/>
            </a:r>
            <a:br>
              <a:rPr lang="en-US" altLang="zh-CN" sz="2800" dirty="0" smtClean="0">
                <a:latin typeface="+mn-ea"/>
                <a:cs typeface="Times New Roman" pitchFamily="18" charset="0"/>
              </a:rPr>
            </a:br>
            <a:endParaRPr lang="en-US" altLang="zh-CN" sz="2800" dirty="0" smtClean="0">
              <a:latin typeface="+mn-ea"/>
              <a:cs typeface="Times New Roman" pitchFamily="18" charset="0"/>
            </a:endParaRPr>
          </a:p>
          <a:p>
            <a:r>
              <a:rPr lang="en-US" altLang="zh-CN" sz="2800" dirty="0" smtClean="0">
                <a:latin typeface="+mn-ea"/>
                <a:cs typeface="Times New Roman" pitchFamily="18" charset="0"/>
              </a:rPr>
              <a:t>2.</a:t>
            </a:r>
            <a:r>
              <a:rPr lang="zh-CN" altLang="en-US" sz="2800" dirty="0" smtClean="0">
                <a:latin typeface="+mn-ea"/>
                <a:cs typeface="Times New Roman" pitchFamily="18" charset="0"/>
              </a:rPr>
              <a:t>系统功能</a:t>
            </a:r>
            <a:r>
              <a:rPr lang="en-US" altLang="zh-CN" sz="2800" dirty="0" smtClean="0">
                <a:latin typeface="+mn-ea"/>
                <a:cs typeface="Times New Roman" pitchFamily="18" charset="0"/>
              </a:rPr>
              <a:t/>
            </a:r>
            <a:br>
              <a:rPr lang="en-US" altLang="zh-CN" sz="2800" dirty="0" smtClean="0">
                <a:latin typeface="+mn-ea"/>
                <a:cs typeface="Times New Roman" pitchFamily="18" charset="0"/>
              </a:rPr>
            </a:br>
            <a:endParaRPr lang="en-US" altLang="zh-CN" sz="2800" dirty="0" smtClean="0">
              <a:latin typeface="+mn-ea"/>
              <a:cs typeface="Times New Roman" pitchFamily="18" charset="0"/>
            </a:endParaRPr>
          </a:p>
          <a:p>
            <a:r>
              <a:rPr lang="en-US" altLang="zh-CN" sz="2800" dirty="0" smtClean="0">
                <a:latin typeface="+mn-ea"/>
                <a:cs typeface="Times New Roman" pitchFamily="18" charset="0"/>
              </a:rPr>
              <a:t>3.</a:t>
            </a:r>
            <a:r>
              <a:rPr lang="zh-CN" altLang="en-US" sz="2800" dirty="0" smtClean="0">
                <a:latin typeface="+mn-ea"/>
                <a:cs typeface="Times New Roman" pitchFamily="18" charset="0"/>
              </a:rPr>
              <a:t>系统特点</a:t>
            </a:r>
            <a:endParaRPr lang="en-US" altLang="zh-CN" sz="2800" dirty="0" smtClean="0">
              <a:latin typeface="+mn-ea"/>
              <a:cs typeface="Times New Roman" pitchFamily="18" charset="0"/>
            </a:endParaRPr>
          </a:p>
          <a:p>
            <a:endParaRPr lang="en-US" altLang="zh-CN" sz="2800" dirty="0" smtClean="0">
              <a:latin typeface="+mn-ea"/>
              <a:cs typeface="Times New Roman" pitchFamily="18" charset="0"/>
            </a:endParaRPr>
          </a:p>
          <a:p>
            <a:r>
              <a:rPr lang="en-US" altLang="zh-CN" sz="2800" dirty="0" smtClean="0">
                <a:latin typeface="+mn-ea"/>
                <a:cs typeface="Times New Roman" pitchFamily="18" charset="0"/>
              </a:rPr>
              <a:t>4.</a:t>
            </a:r>
            <a:r>
              <a:rPr lang="zh-CN" altLang="en-US" sz="2800" dirty="0" smtClean="0">
                <a:latin typeface="+mn-ea"/>
                <a:cs typeface="Times New Roman" pitchFamily="18" charset="0"/>
              </a:rPr>
              <a:t>地方馆藏采集需求</a:t>
            </a:r>
            <a:endParaRPr lang="en-US" altLang="zh-CN" sz="2800" dirty="0" smtClean="0">
              <a:latin typeface="+mn-ea"/>
              <a:cs typeface="Times New Roman" pitchFamily="18" charset="0"/>
            </a:endParaRPr>
          </a:p>
          <a:p>
            <a:endParaRPr lang="en-US" altLang="zh-CN" sz="2800" dirty="0" smtClean="0">
              <a:latin typeface="+mn-ea"/>
              <a:cs typeface="Times New Roman" pitchFamily="18" charset="0"/>
            </a:endParaRPr>
          </a:p>
          <a:p>
            <a:r>
              <a:rPr lang="en-US" altLang="zh-CN" sz="2800" dirty="0" smtClean="0">
                <a:latin typeface="+mn-ea"/>
                <a:cs typeface="Times New Roman" pitchFamily="18" charset="0"/>
              </a:rPr>
              <a:t>5.</a:t>
            </a:r>
            <a:r>
              <a:rPr lang="zh-CN" altLang="en-US" sz="2800" dirty="0" smtClean="0">
                <a:latin typeface="+mn-ea"/>
                <a:cs typeface="Times New Roman" pitchFamily="18" charset="0"/>
              </a:rPr>
              <a:t>乐思简介</a:t>
            </a:r>
            <a:endParaRPr lang="en-US" altLang="zh-CN" sz="2800" dirty="0" smtClean="0">
              <a:latin typeface="+mn-ea"/>
              <a:cs typeface="Times New Roman" pitchFamily="18" charset="0"/>
            </a:endParaRPr>
          </a:p>
          <a:p>
            <a:endParaRPr lang="en-US" altLang="zh-CN" sz="2800" dirty="0" smtClean="0">
              <a:latin typeface="+mn-ea"/>
              <a:cs typeface="Times New Roman" pitchFamily="18" charset="0"/>
            </a:endParaRPr>
          </a:p>
        </p:txBody>
      </p:sp>
      <p:pic>
        <p:nvPicPr>
          <p:cNvPr id="1026" name="Picture 2" descr="F:\公司宣传资料设计\Logo设计\KS_English_NOT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6453336"/>
            <a:ext cx="1398692" cy="288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14554"/>
            <a:ext cx="9144000" cy="300039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altLang="zh-CN" sz="2800" dirty="0" smtClean="0">
                <a:latin typeface="+mn-ea"/>
                <a:cs typeface="Times New Roman" pitchFamily="18" charset="0"/>
              </a:rPr>
              <a:t/>
            </a:r>
            <a:br>
              <a:rPr lang="en-US" altLang="zh-CN" sz="2800" dirty="0" smtClean="0">
                <a:latin typeface="+mn-ea"/>
                <a:cs typeface="Times New Roman" pitchFamily="18" charset="0"/>
              </a:rPr>
            </a:br>
            <a:endParaRPr lang="en-US" altLang="zh-CN" sz="2800" dirty="0" smtClean="0">
              <a:latin typeface="+mn-ea"/>
              <a:cs typeface="Times New Roman" pitchFamily="18" charset="0"/>
            </a:endParaRPr>
          </a:p>
        </p:txBody>
      </p:sp>
      <p:pic>
        <p:nvPicPr>
          <p:cNvPr id="1026" name="Picture 2" descr="F:\公司宣传资料设计\Logo设计\KS_English_NOT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6453336"/>
            <a:ext cx="1398692" cy="288032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85800" y="2428868"/>
            <a:ext cx="8077200" cy="3714776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/>
            <a:r>
              <a:rPr lang="en-US" altLang="zh-CN" sz="4800" b="1" dirty="0" smtClean="0">
                <a:solidFill>
                  <a:schemeClr val="accent1">
                    <a:satMod val="150000"/>
                  </a:schemeClr>
                </a:solidFill>
                <a:latin typeface="Times New Roman" pitchFamily="18" charset="0"/>
                <a:ea typeface="幼圆" pitchFamily="49" charset="-122"/>
                <a:cs typeface="Times New Roman" pitchFamily="18" charset="0"/>
              </a:rPr>
              <a:t>4.</a:t>
            </a:r>
            <a:r>
              <a:rPr lang="zh-CN" altLang="en-US" sz="4800" b="1" dirty="0" smtClean="0">
                <a:solidFill>
                  <a:schemeClr val="accent1">
                    <a:satMod val="150000"/>
                  </a:schemeClr>
                </a:solidFill>
                <a:latin typeface="Times New Roman" pitchFamily="18" charset="0"/>
                <a:ea typeface="幼圆" pitchFamily="49" charset="-122"/>
                <a:cs typeface="Times New Roman" pitchFamily="18" charset="0"/>
              </a:rPr>
              <a:t>地方馆藏采集需求</a:t>
            </a:r>
            <a:endParaRPr lang="en-US" altLang="zh-CN" sz="4800" b="1" dirty="0" smtClean="0">
              <a:solidFill>
                <a:schemeClr val="accent1">
                  <a:satMod val="150000"/>
                </a:schemeClr>
              </a:solidFill>
              <a:latin typeface="Times New Roman" pitchFamily="18" charset="0"/>
              <a:ea typeface="幼圆" pitchFamily="49" charset="-122"/>
              <a:cs typeface="Times New Roman" pitchFamily="18" charset="0"/>
            </a:endParaRPr>
          </a:p>
          <a:p>
            <a:endParaRPr lang="en-US" altLang="zh-CN" sz="6000" b="1" dirty="0" smtClean="0">
              <a:solidFill>
                <a:schemeClr val="accent1">
                  <a:satMod val="150000"/>
                </a:schemeClr>
              </a:solidFill>
              <a:latin typeface="Times New Roman" pitchFamily="18" charset="0"/>
              <a:ea typeface="幼圆" pitchFamily="49" charset="-122"/>
              <a:cs typeface="Times New Roman" pitchFamily="18" charset="0"/>
            </a:endParaRPr>
          </a:p>
          <a:p>
            <a:pPr algn="ctr">
              <a:buNone/>
            </a:pPr>
            <a:endParaRPr lang="zh-CN" altLang="en-US" sz="6000" b="1" dirty="0">
              <a:solidFill>
                <a:schemeClr val="accent1">
                  <a:satMod val="150000"/>
                </a:schemeClr>
              </a:solidFill>
              <a:latin typeface="Times New Roman" pitchFamily="18" charset="0"/>
              <a:ea typeface="幼圆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4.1</a:t>
            </a:r>
            <a:r>
              <a:rPr lang="zh-CN" altLang="en-US" dirty="0" smtClean="0"/>
              <a:t>地方需求</a:t>
            </a:r>
            <a:r>
              <a:rPr lang="en-US" altLang="zh-CN" dirty="0" smtClean="0"/>
              <a:t>——</a:t>
            </a:r>
            <a:r>
              <a:rPr lang="zh-CN" altLang="en-US" b="0" dirty="0" smtClean="0"/>
              <a:t>一站式检索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9"/>
            <a:ext cx="8229600" cy="5043502"/>
          </a:xfrm>
        </p:spPr>
        <p:txBody>
          <a:bodyPr/>
          <a:lstStyle/>
          <a:p>
            <a:endParaRPr lang="en-US" altLang="zh-CN" b="1" dirty="0" smtClean="0"/>
          </a:p>
          <a:p>
            <a:r>
              <a:rPr lang="zh-CN" altLang="en-US" dirty="0" smtClean="0"/>
              <a:t>特定地方馆之间建立地区联合目录或专题性联合目录，一站式检索</a:t>
            </a:r>
            <a:endParaRPr lang="zh-CN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000372"/>
            <a:ext cx="808672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F:\公司宣传资料设计\Logo设计\KS_English_NOT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6453336"/>
            <a:ext cx="1398692" cy="288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4.2</a:t>
            </a:r>
            <a:r>
              <a:rPr lang="zh-CN" altLang="en-US" dirty="0" smtClean="0"/>
              <a:t>地方需求</a:t>
            </a:r>
            <a:r>
              <a:rPr lang="en-US" altLang="zh-CN" dirty="0" smtClean="0"/>
              <a:t>——</a:t>
            </a:r>
            <a:r>
              <a:rPr lang="zh-CN" altLang="en-US" b="0" dirty="0" smtClean="0"/>
              <a:t>资源的统一聚合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1357298"/>
            <a:ext cx="8643998" cy="5043503"/>
          </a:xfrm>
        </p:spPr>
        <p:txBody>
          <a:bodyPr/>
          <a:lstStyle/>
          <a:p>
            <a:pPr>
              <a:buNone/>
            </a:pPr>
            <a:endParaRPr lang="en-US" altLang="zh-CN" b="1" dirty="0" smtClean="0"/>
          </a:p>
          <a:p>
            <a:r>
              <a:rPr lang="zh-CN" altLang="en-US" dirty="0" smtClean="0"/>
              <a:t>电子商务网站、科研数据库以及外部其它数据</a:t>
            </a:r>
            <a:endParaRPr lang="zh-CN" altLang="en-US" dirty="0"/>
          </a:p>
        </p:txBody>
      </p:sp>
      <p:pic>
        <p:nvPicPr>
          <p:cNvPr id="49153" name="Picture 1" descr="C:\Users\LGY\Desktop\banner_webdatamin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143248"/>
            <a:ext cx="8001056" cy="2428892"/>
          </a:xfrm>
          <a:prstGeom prst="rect">
            <a:avLst/>
          </a:prstGeom>
          <a:noFill/>
        </p:spPr>
      </p:pic>
      <p:pic>
        <p:nvPicPr>
          <p:cNvPr id="5" name="Picture 2" descr="F:\公司宣传资料设计\Logo设计\KS_English_NOT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6453336"/>
            <a:ext cx="1398692" cy="288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4.2</a:t>
            </a:r>
            <a:r>
              <a:rPr lang="zh-CN" altLang="en-US" dirty="0" smtClean="0"/>
              <a:t>地方需求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数据查错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7"/>
            <a:ext cx="8229600" cy="4972064"/>
          </a:xfrm>
        </p:spPr>
        <p:txBody>
          <a:bodyPr/>
          <a:lstStyle/>
          <a:p>
            <a:endParaRPr lang="en-US" altLang="zh-CN" b="1" dirty="0" smtClean="0"/>
          </a:p>
          <a:p>
            <a:r>
              <a:rPr lang="zh-CN" altLang="en-US" dirty="0" smtClean="0"/>
              <a:t>书目数据及时更新，纠正错误数据</a:t>
            </a:r>
            <a:endParaRPr lang="zh-CN" altLang="en-US" dirty="0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000372"/>
            <a:ext cx="338137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F:\公司宣传资料设计\Logo设计\KS_English_NOT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6453336"/>
            <a:ext cx="1398692" cy="288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4.4</a:t>
            </a:r>
            <a:r>
              <a:rPr lang="zh-CN" altLang="en-US" dirty="0" smtClean="0"/>
              <a:t>地方需求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研究分析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299"/>
            <a:ext cx="8229600" cy="5043502"/>
          </a:xfrm>
        </p:spPr>
        <p:txBody>
          <a:bodyPr/>
          <a:lstStyle/>
          <a:p>
            <a:endParaRPr lang="en-US" altLang="zh-CN" b="1" dirty="0" smtClean="0"/>
          </a:p>
          <a:p>
            <a:r>
              <a:rPr lang="zh-CN" altLang="en-US" dirty="0" smtClean="0"/>
              <a:t>利用系统做一些延伸的统计分析功能，对馆藏数量排行，时间维度、出版社统计等等，做出多种维度的分析。找出一些平时难以发现的一些规律</a:t>
            </a: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4071942"/>
            <a:ext cx="380047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F:\公司宣传资料设计\Logo设计\KS_English_NOTM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336" y="6453336"/>
            <a:ext cx="1398692" cy="288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公司宣传资料设计\Logo设计\KS_English_NOT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6453336"/>
            <a:ext cx="1398692" cy="288032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85800" y="2428868"/>
            <a:ext cx="8077200" cy="321471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/>
            <a:r>
              <a:rPr lang="en-US" altLang="zh-CN" sz="4800" b="1" dirty="0" smtClean="0">
                <a:solidFill>
                  <a:schemeClr val="accent1">
                    <a:satMod val="150000"/>
                  </a:schemeClr>
                </a:solidFill>
                <a:latin typeface="Times New Roman" pitchFamily="18" charset="0"/>
                <a:ea typeface="幼圆" pitchFamily="49" charset="-122"/>
                <a:cs typeface="Times New Roman" pitchFamily="18" charset="0"/>
              </a:rPr>
              <a:t>5.</a:t>
            </a:r>
            <a:r>
              <a:rPr lang="zh-CN" altLang="en-US" sz="4800" b="1" dirty="0" smtClean="0">
                <a:solidFill>
                  <a:schemeClr val="accent1">
                    <a:satMod val="150000"/>
                  </a:schemeClr>
                </a:solidFill>
                <a:latin typeface="Times New Roman" pitchFamily="18" charset="0"/>
                <a:ea typeface="幼圆" pitchFamily="49" charset="-122"/>
                <a:cs typeface="Times New Roman" pitchFamily="18" charset="0"/>
              </a:rPr>
              <a:t>乐思简介</a:t>
            </a:r>
            <a:endParaRPr lang="en-US" altLang="zh-CN" sz="4800" b="1" dirty="0" smtClean="0">
              <a:solidFill>
                <a:schemeClr val="accent1">
                  <a:satMod val="150000"/>
                </a:schemeClr>
              </a:solidFill>
              <a:latin typeface="Times New Roman" pitchFamily="18" charset="0"/>
              <a:ea typeface="幼圆" pitchFamily="49" charset="-122"/>
              <a:cs typeface="Times New Roman" pitchFamily="18" charset="0"/>
            </a:endParaRPr>
          </a:p>
          <a:p>
            <a:pPr algn="ctr">
              <a:buNone/>
            </a:pPr>
            <a:endParaRPr lang="zh-CN" altLang="en-US" sz="6000" b="1" dirty="0">
              <a:solidFill>
                <a:schemeClr val="accent1">
                  <a:satMod val="150000"/>
                </a:schemeClr>
              </a:solidFill>
              <a:latin typeface="Times New Roman" pitchFamily="18" charset="0"/>
              <a:ea typeface="幼圆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5.</a:t>
            </a:r>
            <a:r>
              <a:rPr lang="zh-CN" altLang="en-US" sz="4800" dirty="0" smtClean="0">
                <a:latin typeface="+mn-ea"/>
                <a:cs typeface="Times New Roman" pitchFamily="18" charset="0"/>
              </a:rPr>
              <a:t>乐思简介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专注所以专业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顶尖采集技术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国家级大型海外项目经验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4" name="Picture 2" descr="F:\公司宣传资料设计\Logo设计\KS_English_NOT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6453336"/>
            <a:ext cx="1398692" cy="288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55448"/>
            <a:ext cx="9011344" cy="1252728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latin typeface="Times New Roman" pitchFamily="18" charset="0"/>
                <a:ea typeface="幼圆" pitchFamily="49" charset="-122"/>
                <a:cs typeface="Times New Roman" pitchFamily="18" charset="0"/>
              </a:rPr>
              <a:t>问答</a:t>
            </a:r>
            <a:endParaRPr lang="zh-CN" altLang="en-US" dirty="0">
              <a:latin typeface="Times New Roman" pitchFamily="18" charset="0"/>
              <a:ea typeface="幼圆" pitchFamily="49" charset="-122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zh-CN" dirty="0" smtClean="0">
              <a:latin typeface="幼圆" pitchFamily="49" charset="-122"/>
              <a:ea typeface="幼圆" pitchFamily="49" charset="-122"/>
            </a:endParaRPr>
          </a:p>
          <a:p>
            <a:endParaRPr lang="zh-CN" altLang="en-US" dirty="0">
              <a:latin typeface="幼圆" pitchFamily="49" charset="-122"/>
              <a:ea typeface="幼圆" pitchFamily="49" charset="-122"/>
            </a:endParaRPr>
          </a:p>
        </p:txBody>
      </p:sp>
      <p:pic>
        <p:nvPicPr>
          <p:cNvPr id="1026" name="Picture 2" descr="F:\公司宣传资料设计\Logo设计\KS_English_NOT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6453336"/>
            <a:ext cx="1398692" cy="288032"/>
          </a:xfrm>
          <a:prstGeom prst="rect">
            <a:avLst/>
          </a:prstGeom>
          <a:noFill/>
        </p:spPr>
      </p:pic>
      <p:sp>
        <p:nvSpPr>
          <p:cNvPr id="2052" name="AutoShape 4" descr="data:image/jpeg;base64,/9j/4AAQSkZJRgABAQAAAQABAAD/2wCEAAkGBhMQERIUExQWFRQWFRAUFxQWFBQXGBQVFRQXFBgUFBcXHCYfGhkjGRQUHzIiIycpLi0sFR8xNTAqNScrLCkBCQoKDgwOGg8PGikkHyQuLCwtLSwpLC8tKiwsLCwpLSwtKTQuLSwsKSwsLCksLCwsKSwpLCwsLywsLyksLSosLP/AABEIAOoA1wMBIgACEQEDEQH/xAAcAAEAAgMBAQEAAAAAAAAAAAAABgcDBAUCAQj/xABLEAABAwIBBwgFCAYIBwAAAAABAAIDBBEhBQYSMUFRcQcTIjJhgZGhQlJygrEUIzNTkqKywRdDY5PS0yU0YnODs8LRFRYkNURU8P/EABoBAQACAwEAAAAAAAAAAAAAAAAEBQIDBgH/xAAxEQACAgECBAQDCAMBAAAAAAAAAQIDEQQSBSExQRNRYZFCobEUIjJxgdHh8CNSwTP/2gAMAwEAAhEDEQA/ALxREQBERAEREAREQBERAEREAREugCJdEAREQBERAEREAREQBERAEREAREQBERAEREARFH84M9aeju1ztOT6tliR7R1N78exYykorLMJ2RrW6TwiQLSyhlmGnHzsrGdjnAE8BrKqrLPKLVT3DDzLNzOtbtecfCyjD3lxJJJJ1km5PEnWok9Wl+FFVbxSK5VrP5lr13KjSsuGCSU9jdEeL7HyXFqeVp5vzcDRuL3uPiGgfFQBFHepsfcgT4hfLvj8kS+XlQqzqbC3gxx/E4rW/SNW+uz90z/ZRlFr8afmzS9Vc/ifuS2HlNqxrETuMZH4XBbtNyrSDrwMd2se9nkdL4qCovVfYu5lHWXrpJlp0XKjTu67ZI+0gPH3cfJSPJ2ccE/0UrHn1Q6zvsmxVEoCt0dXNdeZKr4nbH8ST+X99j9DtnGrUdxWS6pTJWfFVBYF/OsHoS3d4O6w8VO8g59w1BDb81If1chFidzJNR4GxUqvUQny6FnTrqreXR+pMEWvFVAmxwO4rYUgnBERAEREAREQBERAEREAWOoqWxtc97g1rQSXE2AG8lfKmobG1z3kNa0Elx1ADaVTueGeD61+i27YGnot2uI9N/buGxabbVWvUiarVRojl9eyOrnVyjvlJjpiWR4gyanv9n1R58FByV8RVc5ym8s5q26dst02ERZ6KifM9scbS57jYNH/ANgO1YGpLPJGBbdDkqac2ije/wBlpIHE6grJzc5M4ogH1NpZNeh+rb2f2jxw7FNIog0BrQABgAAABwAUyGlb5y5FtTwyUlmx49O5T8HJvXO1xtZ7Ujf9N1lPJhW7ov3h/hVvIt/2WHqTVwyn19ykqzMatixMDnDewtf5NN/JcOSMtJDgWkawQQRxBX6JWjlTIkFU3Rmja/cSOkPZcMR3Fa5aRfCzRZwqPwS9ygkUvzt5PpKUGWEmSEXLgevGN5t1m9o1bd6iAKhzhKDwyotpnVLbNBERYGolGbufEkGjHNeSIasenH7DjrH9k+SsvJ2WGva1zXB8buq8bewjY4biqMXWzezhfSPw6UbrCSMnBw3jc4bCpVOoceUuhZ6TXyre2fNfQvNj7r0o/krK7S1jmu0o3i7Hbe1rtzhqIXeY+4Vknk6FNNZR6REXp6EREAREQBEXLzmyv8kppZdoFmje92DfM37l43hZZjKSinJ9iBcpWc5kk+TRnoMI5wj0n+rwb8eCgq9PeXEkm5JJJOsk4kleVTWTc5ZZyN1rtm5sIiLA1HpjCSABckgADWScAArmzLzUbRRXcAZ3gabvV28207h5nuUH5MsjCaqMrhdsIDh/eOwb4AOPcFban6WvlvZecN06x4sv0CIinFyEXAy/n3R0J0ZpRzmvm2Avf3hvV77Lj0nK/k97rEysHrPiNu/RJPksXKK7mt2QTw2ibosNJWMlY18b2vY4XDmkEHgQsyyNgIVQcomago5RNELQSmxaNUchxsNzXYkbiCNyt9c7ODJDaumlhd6bSAfVcMWu7nAHuWq2tTjgjamhXQcX17FChFigJxa7BzSWkbiDYjxWVU7WDlJLDwEREPCRZoZcELzFIbQykY/Vyamyj4Hs4Kz8j15uY34OaS0jtH5KjlYuQssGSGGY9Zp+Ty9paLxvPaWYcWqfpbPgZd8M1Gc1P9CxkWCjm0mgrOpxdBERAEREAVecrNfZsEI2l8h90aLfxOVhqp+VSW9XGN0LD9p7/wDZR9S8VsgcQltofrghiIiqjmQiIgLY5LKTRpHP2vlfj2NAaPMO8VM1F+Tb/t8XtT/5rlKFcUrEF+R1mlWKYfkgoxyi5yuoKJ72fSvIijO5zgSXdzQ48QFJ1WvLbCTBSu9ETOB4uYbfhcspvEWzZdJxrbRVtNSF5L3kuc4kkk3JJxJJOsrcFM3cvUQwC9qnlJtnJzslJ5JFyf5edR1LWX+ZmcGPadTXOwbINxvYHsPYFdK/PlDSvkexsbS4lzQLAnG43L9BhT9LJuLTLzhlkpQcX2CIimFqUDnZTczlKsZs53TH+I1sn+taS6vKGf6XqeEH+SxcpU9yxNnKatYtkERFqIoUjzQnu2qivrh50e1A4Pw7dEvUcXezIP8A1jBscydp4GJy2UvE0SNLLbdF+v15Fn5r1mnGOC7yhOYk92N4D4KbK5OtCIiAIiIAqq5VYbVELvWit9h5/iVqqDcqGTtOnbINcT8fYk6JP2g3xWjURzWyFr4bqJY7cyrURFUnLhERAWtyVVYdSPZtZK7DseA4eekpqqi5NMsiCr5txs2YaHvjFnj0h3hW6rbTy3Vo6fQWb6V6cguNndm+K6lkhwDjZzHH0ZG4tPDYewldlFuaysE2SUlhn55gjMEuhPGbxuAkiJLSbaxcarjUeB1K5Mg5ByfJEyWCGNzXC4Lm6ZB2g6d7EHArdyzmxTVduejDnAWDxdrgN2k3G3YV8yBm1FRB7Yi/RcQS1zy4AjC4GwkW8Ao1dOyXZorqNG6rHlJp+6OnHE1os0ADcAB8F7RFKLIIi5ec+W20VLNO70GnRHrPODG97iE6HjeFllHZz1nPZTrHjEc65oO8RgRj8CwrQyc0m7jiSSSd5OJPit9U1rzJs5LUS3WNhERazQF3czDo1Jfa4jhqZD7sTvzIXCUgyLHzdJUy7ZTHTM7bkSSfda0d/attEc2IlaOG+6K9c+xMMw2WaO5TtRPMyl0WBSxXB1YREQBERAFoZWpGyMc14ux7XMdwcLX4jX3LfXmRlxZOp40msMoDKmTnU8z4n9ZjiOI1hw7CLHvWqrPz5za59mmwfPRNNv2kQxLfabiR2XVYKntrdcsHKarTuie3t2CIi1EY+tcQQQSCCCCNYIxBHarnzKzrbXQ2cQJ2ACRu/YJGjcfI4blS6zUdbJBI2SJxY9upw8wRtB3FbqbfDfoTNJqXRP0fU/QqKD5tcqEM1mVNoJdWkfo3nsceqex3iVNmSBwBBBBxBBuCN4KtYzUllHS12xsWYs9IiLI2BEWL5WzT5vTbp20tDSGlo6tLR12xGPagMqhHKtm5PWUzDC4kROMjoR+sFraQ3uaL2G2522U3ReSWVgwnFTi4s/N9M0Bossqm/KTmk2nPyqLRax7vnI7gWcT14xtuTiBq177QgFU9kHCWGcpqKZVTcZBERazQZIIHPc1rRdziGgDWSTYBSuenBlipmWLKcFrnDU+ZxvK7xs33VqZNg+RxCY/1iVpFO3bGw4GocNhtcN8VJMzMhWs4hWOmq2rc+50HDtM4R8SXV/T+SY5EpNCMcF0l5jZYWXpTC1CIiAIiIAiIgOHnblJtNTySnrWLWDe94LR8SeAVIKX8pOXufqOaabshuOwyHrHu6vcVFaalfK4Nja57jqa0EnwCq9RPfPC7HNa+7xbdq6LkYkXe/wCUXtwknpon/VvmGkOx2iCG95WhlPIc1NbnGWaeq8EOY72XjA/FaXXKKy0RZ0WQW6UWkaCIiwNJ5ewHWstFX1FN9BNJF2NcdHvbq8l4ReqTXQzhZKDzFnaj5R8ps/Wsf7UTP9ICScp2UyLacY7RE387riot3jz8yStbd5mxWZ25RnwfVSAbmWj/AMsBYM3ql9HUx1DSS5pu65xe04OaSddxfvsV8RYu2T55MHqrG85Lsyln1RU8TJJJm2e0Pa0dJ7gRcWY3Hxsq9y7yyzy3bRxCJv1klnP4hvVb36Sh0tIHFZGQgbFvlqm1yJs+JSkuXI15zNUP5yeR8j/We4m3YNw7AtpjbBfVt5NyTLUO0YmFx2nU1o3uccGjiorbmyulOdr82aikNDkplM1s1S3ScbGGmOt+6SUejH2a3LLTxw0h+b0amp9e14ITvYP1jhv1LqZHzcknkMkpL3ONy52JKm06bH3p+xbaTh+Hvt9v3PGRslS1UpmmJc5xuT8ABsAGACsjJ9EI2gBeMm5MbE0WC31OLoIiIAiIgCIiALmZw174YHGJpfK7oRtaLkvOo8BiTwXTXPys1zmkNNr7l41lGMk2mk8FUHN6Kn6VXIXyHHmISHOv+0l6rcd1ytyGWeRpjgYKaI62xXDnD9pIek7yHYpNTZpaTruCklFkZkY1LXCqMOiNNOmrp/Cufn3IXkvMfDELqjN+SBpEZuw9aNwDo3cWHBS5rAF9LbraSCrMpZs07zqdTP3tBkhPd1md1wuJU5m1DQTGGzt9aFwf4t6w8FcdTkxj9YXCrM0hfSbdp2FpII4EKPPTQl6EC3h9NnNLD9P2KfliLDZwLSNYcCCOIOK8q06qhqgLFwlaPRlYyQfeF/Ncioyc306KE7zG6WLya4qO9I+zIE+FT+GS/X+sgayQQOe4NY0ucdTWgkngApvJm3RtbpzRywXF2sbOHvf26LmdFvaSFr/8X5tpZTsEDDgdD6R3tyHpHusoN0o0vE3z8kaPsEovE2v05nMhzMlAvPJHTjc92lJ3RsufGy2mZIoY+s6eY9mhE0/F3wWAm6KDLWS+FJfP+PkSY6eqPb3/ALj5G3p0rR0aNnF8sr/GxavYyhEP/Epf3bz8XrRRavtVvn8kblGK6JeyNw1MBN3UcHu86z4P/JbtTlOnmjbE6OWGMehBI0MPa5rm9I8VxkWcNbdB5T+SMoPY8xx7IkeRqGjBGjML+rK3QP2sW+am9I1jAMLDYdh4EYKpVuZPyvLAfm3kDa3W08WnBT6uLPpZH2JMdQ/iRbbXAr6ofkjO9khDX2ifvv8ANuPE4sPHBSaGsubHA7v9lc1XQuW6DySYyUllG0iAotxkEREAREQBfC1fUQHwNX1EQBERAEREB5dGDsUbzmy9HTdFgDpiLi+IYPWd27gunnBlgUsJfrceiwb3H8hr7lVs8znuLnElziSSdpKquIax0rZD8T+X8ke63byXU+z1DpHFzyXOOJJ1lY0Rc23nmyEF9a0kgDWbAcSvi7eZ9BztUy+pnzh93q/eI8FnVB2TUF3PYrLwSCPk8jsLyyXsL20LX226K+/o7i+tk+5/CpYi6r7Dp/8AUn+FDyIlJyeR2NpZL2Nr6Fr7L9FQFklyRqIJBG4jAhXWqkzvoPk9fJbqzATN4uwf94E+8q7iGjhCCnWsGm6tJZRpIiKiIoXdyHnEY7RykmP0Xa3Rdo3t3jwXCRbarZ1S3QZ7GTi8otSiyhjouI1AgjU5p1Oady6YKrnNzKJcOYJxxdCTsdrMd9zvipnkbKPON7dvFdbpr43wU1+pYwmprJ1ERFIMwiIgCIiAIiIAiIgCIvjkBXWe+UDJUaF+jGNH3jYuPwHco6s9fMXyyOOtz3nxcSsC4u+x2WSk+7KyT3NsIiLSYhT7MCg0YXyEYvdYeyzD8Rd4KBxsLiAMSSAB2k2Ct7J9IIYmRjU1rW8bDE+N1bcKq3WOb7fVkjTxzLJsLEapumI79MtL9HboghpPiQsqgzss/wBPiO+Ap+Z953z/AOTR3LoZzUcZ7vBMbwTlQvlPybpU8c4GML8fYks0/e0FNFrZSoWzxSRO6r2uYe8WuvLYeJBx8zySysFOxOuAV7WtSNcwujf1mOcxw7Wmx+C2Vxk47ZNFY1gIiLAHqN5aQQbEEEHcRiCpnSZQtMx4wbOxsltgd1Xj7QJ71Cl2op7QUx9WaeO/YWskt4lW/CrGrHDzX0JGnf3sFlxPuAUWrkqXSYEXRk03UREAREQBERAEREAXl5+IXpeZBcFAU/WRFkkjTrD3g9ziFhXczwoubqC4dWQB446nDxF+9cNcVdB12Si+zKuSw2giItR4d3Myg52qabYRgvPHU3zN+5WWoxmFQaEDpDrkdh7LcB56Sk66rh1Xh0J93zJ9McRCqCGlqTlKSpME1vlBcDzb8WNfoi2G1g81b6KTfT4qSzgzlHcERFvMyqs+sn8xXF46s7Q/3x0Xj8J95cxTvlLyZzlJzoHSgcH+4ei8eBB91QCB92grl+JVbLc+ZAujiRkREVaaQulJ0aamHrVE7+5rGM+IK5oF9S61cy9TDAMRTxtYf7xx05PMge6rbhUG7XLyX1JGnX3slgZC+jHBfFnyVFosC+LpCabqIiAIiIAiIgCIiAIiICO5z5K56JzfSbpSMPaB0m94HiFXKtDOjKQggc70iCxntOBF+4XKq9c3xXb4qx1xz/4QtRjcF7hiL3NaNbiGjiTYLws9DWmGRsjQ0lpuA4Ei9ttiOOvYquOMrPQjotqipRFGxg1Na1vgLXWdVbPylVwPRjgt2sl/mLF+kzKH1dP9iX+auqjrqEsJlgrYEzzzzzGThF83zrpC4Bofo2DQCTex2kDvUcHK8f8A0z++H8CiuW8rVFfLG+cMGg0tAYHAYm5J0nOxwHgszYgBqVfqOIyjL/G+Rpnc0+RY+aOePy8ygxGJzNA2L9LSDr4jojUR5hSRVFkrK0lI8viDS4tLSHAkEXB2EHWN62H8pdffCOn+xL/NUnT8RhKH+R8zOFya5loVVO2Rj2OF2ua5pG8OFj5FUpFA6F8kLutG9zD26JtfvGPeuz+kzKH1dP8AYl/mrjVFfLUzumkaxrnaNwwODSWjRvZxJvYDbsUbX3VXQW180YXSjJcjYRFvUdA3RM0ztCBpxd6Tz9XEPScfJU9dcrJbYrLIyTk8I90BEDDUvF9E6MTT+sm2e63rHgFu5nZMc9xkfcucS4k7STcnxXOia+uma4t0ImDRjjGpjfzcdZO1WPkXJoiYMF1ml06or2rr3LCuGxYOjEywARe0Uo2BERAEREAREQBERAEKLBWOAY7Ei4IuNYvu7UBX2dWUHVVToRguDLsaGgnSdfpOAHbh3LQloI4P6zJou+pjs+U9jrHRZ3ldLKDpBeKmbzLDgSzru9qTWe6yZIzJ2uHaquPD1KbsueW+3Y0KnLzI51PPTS9EwywjZLznOWOwvZojDgV5rciSRjSFpI9kjOk3v2tPFT6mzbY0WstSpzfcwl0Tix29ptfiNR71ndw6mxfdW1+n7HsqYvpyK7sllKq2mxPPU7Xf24jzT+JA6Lj3BcyTJ9OdUz49WEsRP3o7jyCqbOGXR/DzI0qJLocmyLpjIel1J6d/+MGnwcAvJyBLviPCeH83KK9JevgfsYeHLyOcvll0/wDgLwLukgb7U8f5ErwaOBvXqoz2RNklPC4AHiVlHR3y6Qf0Cqm+xz7LPSUT5XaMbS47gL+O7vWyK2nb9HBLM7fK4Rsv7DLk8Ce9ZXNq6kaFxHGf1UTebb32xd3kqbVwqb/9Hj6m6Onb6mOQQU30hE82yCN12tP7WQYe63FIaCeukD5dQwaxosyNvqsbsC7mR8yg21wpfRZMbGMArujT10LEESYwUeho5FyE2JowXaAX0BFvMwiIgCIiAIiIAiIgCIiALxLHpCy9ogNJmTGg3sttrANS9IgCWREBhlpWu1hc+ozejdsC6yICK1GZjHbFpPzEZu8lN0QEHbmI3ctqHMpg2KXIgOHT5sRt2BdKHJ7G6gtpEB8DbL6iIAiIgCIiA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54" name="AutoShape 6" descr="data:image/jpeg;base64,/9j/4AAQSkZJRgABAQAAAQABAAD/2wCEAAkGBhMQERIUExQWFRQWFRAUFxQWFBQXGBQVFRQXFBgUFBcXHCYfGhkjGRQUHzIiIycpLi0sFR8xNTAqNScrLCkBCQoKDgwOGg8PGikkHyQuLCwtLSwpLC8tKiwsLCwpLSwtKTQuLSwsKSwsLCksLCwsKSwpLCwsLywsLyksLSosLP/AABEIAOoA1wMBIgACEQEDEQH/xAAcAAEAAgMBAQEAAAAAAAAAAAAABgcDBAUCAQj/xABLEAABAwIBBwgFCAYIBwAAAAABAAIDBBEhBQYSMUFRcQcTIjJhgZGhQlJygrEUIzNTkqKywRdDY5PS0yU0YnODs8LRFRYkNURU8P/EABoBAQACAwEAAAAAAAAAAAAAAAAEBQIDBgH/xAAxEQACAgECBAQDCAMBAAAAAAAAAQIDEQQSBSExQRNRYZFCobEUIjJxgdHh8CNSwTP/2gAMAwEAAhEDEQA/ALxREQBERAEREAREQBERAEREAREugCJdEAREQBERAEREAREQBERAEREAREQBERAEREARFH84M9aeju1ztOT6tliR7R1N78exYykorLMJ2RrW6TwiQLSyhlmGnHzsrGdjnAE8BrKqrLPKLVT3DDzLNzOtbtecfCyjD3lxJJJJ1km5PEnWok9Wl+FFVbxSK5VrP5lr13KjSsuGCSU9jdEeL7HyXFqeVp5vzcDRuL3uPiGgfFQBFHepsfcgT4hfLvj8kS+XlQqzqbC3gxx/E4rW/SNW+uz90z/ZRlFr8afmzS9Vc/ifuS2HlNqxrETuMZH4XBbtNyrSDrwMd2se9nkdL4qCovVfYu5lHWXrpJlp0XKjTu67ZI+0gPH3cfJSPJ2ccE/0UrHn1Q6zvsmxVEoCt0dXNdeZKr4nbH8ST+X99j9DtnGrUdxWS6pTJWfFVBYF/OsHoS3d4O6w8VO8g59w1BDb81If1chFidzJNR4GxUqvUQny6FnTrqreXR+pMEWvFVAmxwO4rYUgnBERAEREAREQBERAEREAWOoqWxtc97g1rQSXE2AG8lfKmobG1z3kNa0Elx1ADaVTueGeD61+i27YGnot2uI9N/buGxabbVWvUiarVRojl9eyOrnVyjvlJjpiWR4gyanv9n1R58FByV8RVc5ym8s5q26dst02ERZ6KifM9scbS57jYNH/ANgO1YGpLPJGBbdDkqac2ije/wBlpIHE6grJzc5M4ogH1NpZNeh+rb2f2jxw7FNIog0BrQABgAAABwAUyGlb5y5FtTwyUlmx49O5T8HJvXO1xtZ7Ujf9N1lPJhW7ov3h/hVvIt/2WHqTVwyn19ykqzMatixMDnDewtf5NN/JcOSMtJDgWkawQQRxBX6JWjlTIkFU3Rmja/cSOkPZcMR3Fa5aRfCzRZwqPwS9ygkUvzt5PpKUGWEmSEXLgevGN5t1m9o1bd6iAKhzhKDwyotpnVLbNBERYGolGbufEkGjHNeSIasenH7DjrH9k+SsvJ2WGva1zXB8buq8bewjY4biqMXWzezhfSPw6UbrCSMnBw3jc4bCpVOoceUuhZ6TXyre2fNfQvNj7r0o/krK7S1jmu0o3i7Hbe1rtzhqIXeY+4Vknk6FNNZR6REXp6EREAREQBEXLzmyv8kppZdoFmje92DfM37l43hZZjKSinJ9iBcpWc5kk+TRnoMI5wj0n+rwb8eCgq9PeXEkm5JJJOsk4kleVTWTc5ZZyN1rtm5sIiLA1HpjCSABckgADWScAArmzLzUbRRXcAZ3gabvV28207h5nuUH5MsjCaqMrhdsIDh/eOwb4AOPcFban6WvlvZecN06x4sv0CIinFyEXAy/n3R0J0ZpRzmvm2Avf3hvV77Lj0nK/k97rEysHrPiNu/RJPksXKK7mt2QTw2ibosNJWMlY18b2vY4XDmkEHgQsyyNgIVQcomago5RNELQSmxaNUchxsNzXYkbiCNyt9c7ODJDaumlhd6bSAfVcMWu7nAHuWq2tTjgjamhXQcX17FChFigJxa7BzSWkbiDYjxWVU7WDlJLDwEREPCRZoZcELzFIbQykY/Vyamyj4Hs4Kz8j15uY34OaS0jtH5KjlYuQssGSGGY9Zp+Ty9paLxvPaWYcWqfpbPgZd8M1Gc1P9CxkWCjm0mgrOpxdBERAEREAVecrNfZsEI2l8h90aLfxOVhqp+VSW9XGN0LD9p7/wDZR9S8VsgcQltofrghiIiqjmQiIgLY5LKTRpHP2vlfj2NAaPMO8VM1F+Tb/t8XtT/5rlKFcUrEF+R1mlWKYfkgoxyi5yuoKJ72fSvIijO5zgSXdzQ48QFJ1WvLbCTBSu9ETOB4uYbfhcspvEWzZdJxrbRVtNSF5L3kuc4kkk3JJxJJOsrcFM3cvUQwC9qnlJtnJzslJ5JFyf5edR1LWX+ZmcGPadTXOwbINxvYHsPYFdK/PlDSvkexsbS4lzQLAnG43L9BhT9LJuLTLzhlkpQcX2CIimFqUDnZTczlKsZs53TH+I1sn+taS6vKGf6XqeEH+SxcpU9yxNnKatYtkERFqIoUjzQnu2qivrh50e1A4Pw7dEvUcXezIP8A1jBscydp4GJy2UvE0SNLLbdF+v15Fn5r1mnGOC7yhOYk92N4D4KbK5OtCIiAIiIAqq5VYbVELvWit9h5/iVqqDcqGTtOnbINcT8fYk6JP2g3xWjURzWyFr4bqJY7cyrURFUnLhERAWtyVVYdSPZtZK7DseA4eekpqqi5NMsiCr5txs2YaHvjFnj0h3hW6rbTy3Vo6fQWb6V6cguNndm+K6lkhwDjZzHH0ZG4tPDYewldlFuaysE2SUlhn55gjMEuhPGbxuAkiJLSbaxcarjUeB1K5Mg5ByfJEyWCGNzXC4Lm6ZB2g6d7EHArdyzmxTVduejDnAWDxdrgN2k3G3YV8yBm1FRB7Yi/RcQS1zy4AjC4GwkW8Ao1dOyXZorqNG6rHlJp+6OnHE1os0ADcAB8F7RFKLIIi5ec+W20VLNO70GnRHrPODG97iE6HjeFllHZz1nPZTrHjEc65oO8RgRj8CwrQyc0m7jiSSSd5OJPit9U1rzJs5LUS3WNhERazQF3czDo1Jfa4jhqZD7sTvzIXCUgyLHzdJUy7ZTHTM7bkSSfda0d/attEc2IlaOG+6K9c+xMMw2WaO5TtRPMyl0WBSxXB1YREQBERAFoZWpGyMc14ux7XMdwcLX4jX3LfXmRlxZOp40msMoDKmTnU8z4n9ZjiOI1hw7CLHvWqrPz5za59mmwfPRNNv2kQxLfabiR2XVYKntrdcsHKarTuie3t2CIi1EY+tcQQQSCCCCNYIxBHarnzKzrbXQ2cQJ2ACRu/YJGjcfI4blS6zUdbJBI2SJxY9upw8wRtB3FbqbfDfoTNJqXRP0fU/QqKD5tcqEM1mVNoJdWkfo3nsceqex3iVNmSBwBBBBxBBuCN4KtYzUllHS12xsWYs9IiLI2BEWL5WzT5vTbp20tDSGlo6tLR12xGPagMqhHKtm5PWUzDC4kROMjoR+sFraQ3uaL2G2522U3ReSWVgwnFTi4s/N9M0Bossqm/KTmk2nPyqLRax7vnI7gWcT14xtuTiBq177QgFU9kHCWGcpqKZVTcZBERazQZIIHPc1rRdziGgDWSTYBSuenBlipmWLKcFrnDU+ZxvK7xs33VqZNg+RxCY/1iVpFO3bGw4GocNhtcN8VJMzMhWs4hWOmq2rc+50HDtM4R8SXV/T+SY5EpNCMcF0l5jZYWXpTC1CIiAIiIAiIgOHnblJtNTySnrWLWDe94LR8SeAVIKX8pOXufqOaabshuOwyHrHu6vcVFaalfK4Nja57jqa0EnwCq9RPfPC7HNa+7xbdq6LkYkXe/wCUXtwknpon/VvmGkOx2iCG95WhlPIc1NbnGWaeq8EOY72XjA/FaXXKKy0RZ0WQW6UWkaCIiwNJ5ewHWstFX1FN9BNJF2NcdHvbq8l4ReqTXQzhZKDzFnaj5R8ps/Wsf7UTP9ICScp2UyLacY7RE387riot3jz8yStbd5mxWZ25RnwfVSAbmWj/AMsBYM3ql9HUx1DSS5pu65xe04OaSddxfvsV8RYu2T55MHqrG85Lsyln1RU8TJJJm2e0Pa0dJ7gRcWY3Hxsq9y7yyzy3bRxCJv1klnP4hvVb36Sh0tIHFZGQgbFvlqm1yJs+JSkuXI15zNUP5yeR8j/We4m3YNw7AtpjbBfVt5NyTLUO0YmFx2nU1o3uccGjiorbmyulOdr82aikNDkplM1s1S3ScbGGmOt+6SUejH2a3LLTxw0h+b0amp9e14ITvYP1jhv1LqZHzcknkMkpL3ONy52JKm06bH3p+xbaTh+Hvt9v3PGRslS1UpmmJc5xuT8ABsAGACsjJ9EI2gBeMm5MbE0WC31OLoIiIAiIgCIiALmZw174YHGJpfK7oRtaLkvOo8BiTwXTXPys1zmkNNr7l41lGMk2mk8FUHN6Kn6VXIXyHHmISHOv+0l6rcd1ytyGWeRpjgYKaI62xXDnD9pIek7yHYpNTZpaTruCklFkZkY1LXCqMOiNNOmrp/Cufn3IXkvMfDELqjN+SBpEZuw9aNwDo3cWHBS5rAF9LbraSCrMpZs07zqdTP3tBkhPd1md1wuJU5m1DQTGGzt9aFwf4t6w8FcdTkxj9YXCrM0hfSbdp2FpII4EKPPTQl6EC3h9NnNLD9P2KfliLDZwLSNYcCCOIOK8q06qhqgLFwlaPRlYyQfeF/Ncioyc306KE7zG6WLya4qO9I+zIE+FT+GS/X+sgayQQOe4NY0ucdTWgkngApvJm3RtbpzRywXF2sbOHvf26LmdFvaSFr/8X5tpZTsEDDgdD6R3tyHpHusoN0o0vE3z8kaPsEovE2v05nMhzMlAvPJHTjc92lJ3RsufGy2mZIoY+s6eY9mhE0/F3wWAm6KDLWS+FJfP+PkSY6eqPb3/ALj5G3p0rR0aNnF8sr/GxavYyhEP/Epf3bz8XrRRavtVvn8kblGK6JeyNw1MBN3UcHu86z4P/JbtTlOnmjbE6OWGMehBI0MPa5rm9I8VxkWcNbdB5T+SMoPY8xx7IkeRqGjBGjML+rK3QP2sW+am9I1jAMLDYdh4EYKpVuZPyvLAfm3kDa3W08WnBT6uLPpZH2JMdQ/iRbbXAr6ofkjO9khDX2ifvv8ANuPE4sPHBSaGsubHA7v9lc1XQuW6DySYyUllG0iAotxkEREAREQBfC1fUQHwNX1EQBERAEREB5dGDsUbzmy9HTdFgDpiLi+IYPWd27gunnBlgUsJfrceiwb3H8hr7lVs8znuLnElziSSdpKquIax0rZD8T+X8ke63byXU+z1DpHFzyXOOJJ1lY0Rc23nmyEF9a0kgDWbAcSvi7eZ9BztUy+pnzh93q/eI8FnVB2TUF3PYrLwSCPk8jsLyyXsL20LX226K+/o7i+tk+5/CpYi6r7Dp/8AUn+FDyIlJyeR2NpZL2Nr6Fr7L9FQFklyRqIJBG4jAhXWqkzvoPk9fJbqzATN4uwf94E+8q7iGjhCCnWsGm6tJZRpIiKiIoXdyHnEY7RykmP0Xa3Rdo3t3jwXCRbarZ1S3QZ7GTi8otSiyhjouI1AgjU5p1Oady6YKrnNzKJcOYJxxdCTsdrMd9zvipnkbKPON7dvFdbpr43wU1+pYwmprJ1ERFIMwiIgCIiAIiIAiIgCIvjkBXWe+UDJUaF+jGNH3jYuPwHco6s9fMXyyOOtz3nxcSsC4u+x2WSk+7KyT3NsIiLSYhT7MCg0YXyEYvdYeyzD8Rd4KBxsLiAMSSAB2k2Ct7J9IIYmRjU1rW8bDE+N1bcKq3WOb7fVkjTxzLJsLEapumI79MtL9HboghpPiQsqgzss/wBPiO+Ap+Z953z/AOTR3LoZzUcZ7vBMbwTlQvlPybpU8c4GML8fYks0/e0FNFrZSoWzxSRO6r2uYe8WuvLYeJBx8zySysFOxOuAV7WtSNcwujf1mOcxw7Wmx+C2Vxk47ZNFY1gIiLAHqN5aQQbEEEHcRiCpnSZQtMx4wbOxsltgd1Xj7QJ71Cl2op7QUx9WaeO/YWskt4lW/CrGrHDzX0JGnf3sFlxPuAUWrkqXSYEXRk03UREAREQBERAEREAXl5+IXpeZBcFAU/WRFkkjTrD3g9ziFhXczwoubqC4dWQB446nDxF+9cNcVdB12Si+zKuSw2giItR4d3Myg52qabYRgvPHU3zN+5WWoxmFQaEDpDrkdh7LcB56Sk66rh1Xh0J93zJ9McRCqCGlqTlKSpME1vlBcDzb8WNfoi2G1g81b6KTfT4qSzgzlHcERFvMyqs+sn8xXF46s7Q/3x0Xj8J95cxTvlLyZzlJzoHSgcH+4ei8eBB91QCB92grl+JVbLc+ZAujiRkREVaaQulJ0aamHrVE7+5rGM+IK5oF9S61cy9TDAMRTxtYf7xx05PMge6rbhUG7XLyX1JGnX3slgZC+jHBfFnyVFosC+LpCabqIiAIiIAiIgCIiAIiICO5z5K56JzfSbpSMPaB0m94HiFXKtDOjKQggc70iCxntOBF+4XKq9c3xXb4qx1xz/4QtRjcF7hiL3NaNbiGjiTYLws9DWmGRsjQ0lpuA4Ei9ttiOOvYquOMrPQjotqipRFGxg1Na1vgLXWdVbPylVwPRjgt2sl/mLF+kzKH1dP9iX+auqjrqEsJlgrYEzzzzzGThF83zrpC4Bofo2DQCTex2kDvUcHK8f8A0z++H8CiuW8rVFfLG+cMGg0tAYHAYm5J0nOxwHgszYgBqVfqOIyjL/G+Rpnc0+RY+aOePy8ygxGJzNA2L9LSDr4jojUR5hSRVFkrK0lI8viDS4tLSHAkEXB2EHWN62H8pdffCOn+xL/NUnT8RhKH+R8zOFya5loVVO2Rj2OF2ua5pG8OFj5FUpFA6F8kLutG9zD26JtfvGPeuz+kzKH1dP8AYl/mrjVFfLUzumkaxrnaNwwODSWjRvZxJvYDbsUbX3VXQW180YXSjJcjYRFvUdA3RM0ztCBpxd6Tz9XEPScfJU9dcrJbYrLIyTk8I90BEDDUvF9E6MTT+sm2e63rHgFu5nZMc9xkfcucS4k7STcnxXOia+uma4t0ImDRjjGpjfzcdZO1WPkXJoiYMF1ml06or2rr3LCuGxYOjEywARe0Uo2BERAEREAREQBERAEKLBWOAY7Ei4IuNYvu7UBX2dWUHVVToRguDLsaGgnSdfpOAHbh3LQloI4P6zJou+pjs+U9jrHRZ3ldLKDpBeKmbzLDgSzru9qTWe6yZIzJ2uHaquPD1KbsueW+3Y0KnLzI51PPTS9EwywjZLznOWOwvZojDgV5rciSRjSFpI9kjOk3v2tPFT6mzbY0WstSpzfcwl0Tix29ptfiNR71ndw6mxfdW1+n7HsqYvpyK7sllKq2mxPPU7Xf24jzT+JA6Lj3BcyTJ9OdUz49WEsRP3o7jyCqbOGXR/DzI0qJLocmyLpjIel1J6d/+MGnwcAvJyBLviPCeH83KK9JevgfsYeHLyOcvll0/wDgLwLukgb7U8f5ErwaOBvXqoz2RNklPC4AHiVlHR3y6Qf0Cqm+xz7LPSUT5XaMbS47gL+O7vWyK2nb9HBLM7fK4Rsv7DLk8Ce9ZXNq6kaFxHGf1UTebb32xd3kqbVwqb/9Hj6m6Onb6mOQQU30hE82yCN12tP7WQYe63FIaCeukD5dQwaxosyNvqsbsC7mR8yg21wpfRZMbGMArujT10LEESYwUeho5FyE2JowXaAX0BFvMwiIgCIiAIiIAiIgCIiALxLHpCy9ogNJmTGg3sttrANS9IgCWREBhlpWu1hc+ozejdsC6yICK1GZjHbFpPzEZu8lN0QEHbmI3ctqHMpg2KXIgOHT5sRt2BdKHJ7G6gtpEB8DbL6iIAiIgCIiA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38538" y="2314575"/>
            <a:ext cx="2066925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dirty="0" smtClean="0"/>
              <a:t>联系方式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643050"/>
            <a:ext cx="8515352" cy="4625609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z="2800" dirty="0" smtClean="0"/>
              <a:t>深圳市乐思软件技术有限公司</a:t>
            </a:r>
            <a:endParaRPr lang="en-US" altLang="zh-CN" sz="2800" dirty="0" smtClean="0"/>
          </a:p>
          <a:p>
            <a:pPr eaLnBrk="1" hangingPunct="1"/>
            <a:endParaRPr lang="en-US" altLang="zh-CN" sz="2800" dirty="0" smtClean="0"/>
          </a:p>
          <a:p>
            <a:pPr eaLnBrk="1" hangingPunct="1"/>
            <a:endParaRPr lang="zh-CN" altLang="en-US" sz="2800" dirty="0" smtClean="0"/>
          </a:p>
          <a:p>
            <a:pPr eaLnBrk="1" hangingPunct="1"/>
            <a:r>
              <a:rPr lang="zh-CN" altLang="en-US" sz="2800" dirty="0" smtClean="0"/>
              <a:t>地址：深圳市南山区佳利泰大厦</a:t>
            </a:r>
            <a:r>
              <a:rPr lang="en-US" altLang="zh-CN" sz="2800" dirty="0" smtClean="0"/>
              <a:t>2D</a:t>
            </a:r>
            <a:br>
              <a:rPr lang="en-US" altLang="zh-CN" sz="2800" dirty="0" smtClean="0"/>
            </a:br>
            <a:r>
              <a:rPr lang="en-US" altLang="zh-CN" sz="2800" dirty="0" smtClean="0"/>
              <a:t>         </a:t>
            </a:r>
            <a:r>
              <a:rPr lang="zh-CN" altLang="en-US" sz="2800" dirty="0" smtClean="0"/>
              <a:t>（南山软件分园第四基地）</a:t>
            </a:r>
          </a:p>
          <a:p>
            <a:pPr eaLnBrk="1" hangingPunct="1"/>
            <a:r>
              <a:rPr lang="zh-CN" altLang="en-US" sz="2800" dirty="0" smtClean="0"/>
              <a:t>联系人：雷关勇 </a:t>
            </a:r>
          </a:p>
          <a:p>
            <a:pPr eaLnBrk="1" hangingPunct="1">
              <a:buNone/>
            </a:pPr>
            <a:endParaRPr lang="zh-CN" altLang="en-US" sz="2800" dirty="0" smtClean="0"/>
          </a:p>
          <a:p>
            <a:r>
              <a:rPr lang="zh-CN" altLang="en-US" sz="2800" dirty="0" smtClean="0"/>
              <a:t>电话：</a:t>
            </a:r>
            <a:r>
              <a:rPr lang="en-US" altLang="zh-CN" sz="2800" dirty="0" smtClean="0"/>
              <a:t>0755   86032826</a:t>
            </a:r>
          </a:p>
          <a:p>
            <a:pPr eaLnBrk="1" hangingPunct="1"/>
            <a:r>
              <a:rPr lang="zh-CN" altLang="en-US" sz="2800" dirty="0" smtClean="0"/>
              <a:t>网站：</a:t>
            </a:r>
            <a:r>
              <a:rPr lang="en-US" altLang="zh-CN" sz="2800" dirty="0" smtClean="0"/>
              <a:t>http://www.knowlesys.cn</a:t>
            </a:r>
          </a:p>
          <a:p>
            <a:pPr eaLnBrk="1" hangingPunct="1"/>
            <a:endParaRPr lang="en-US" altLang="zh-CN" sz="2800" dirty="0" smtClean="0"/>
          </a:p>
        </p:txBody>
      </p:sp>
      <p:pic>
        <p:nvPicPr>
          <p:cNvPr id="5" name="Picture 2" descr="F:\公司宣传资料设计\Logo设计\KS_English_NOT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6453336"/>
            <a:ext cx="1398692" cy="288032"/>
          </a:xfrm>
          <a:prstGeom prst="rect">
            <a:avLst/>
          </a:prstGeom>
          <a:noFill/>
        </p:spPr>
      </p:pic>
      <p:pic>
        <p:nvPicPr>
          <p:cNvPr id="8193" name="Picture 1" descr="C:\Users\LGY\Desktop\雷关勇名片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2928934"/>
            <a:ext cx="266700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14554"/>
            <a:ext cx="9144000" cy="300039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altLang="zh-CN" sz="2800" dirty="0" smtClean="0">
                <a:latin typeface="+mn-ea"/>
                <a:cs typeface="Times New Roman" pitchFamily="18" charset="0"/>
              </a:rPr>
              <a:t/>
            </a:r>
            <a:br>
              <a:rPr lang="en-US" altLang="zh-CN" sz="2800" dirty="0" smtClean="0">
                <a:latin typeface="+mn-ea"/>
                <a:cs typeface="Times New Roman" pitchFamily="18" charset="0"/>
              </a:rPr>
            </a:br>
            <a:endParaRPr lang="en-US" altLang="zh-CN" sz="2800" dirty="0" smtClean="0">
              <a:latin typeface="+mn-ea"/>
              <a:cs typeface="Times New Roman" pitchFamily="18" charset="0"/>
            </a:endParaRPr>
          </a:p>
        </p:txBody>
      </p:sp>
      <p:pic>
        <p:nvPicPr>
          <p:cNvPr id="1026" name="Picture 2" descr="F:\公司宣传资料设计\Logo设计\KS_English_NOT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6453336"/>
            <a:ext cx="1398692" cy="288032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28596" y="2428868"/>
            <a:ext cx="8334404" cy="3714776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>
              <a:buNone/>
            </a:pPr>
            <a:r>
              <a:rPr lang="en-US" altLang="zh-CN" sz="4800" b="1" dirty="0" smtClean="0">
                <a:solidFill>
                  <a:schemeClr val="accent1">
                    <a:satMod val="150000"/>
                  </a:schemeClr>
                </a:solidFill>
                <a:latin typeface="Times New Roman" pitchFamily="18" charset="0"/>
                <a:ea typeface="幼圆" pitchFamily="49" charset="-122"/>
                <a:cs typeface="Times New Roman" pitchFamily="18" charset="0"/>
              </a:rPr>
              <a:t>1.</a:t>
            </a:r>
            <a:r>
              <a:rPr lang="zh-CN" altLang="en-US" sz="4800" b="1" dirty="0" smtClean="0">
                <a:solidFill>
                  <a:schemeClr val="accent1">
                    <a:satMod val="150000"/>
                  </a:schemeClr>
                </a:solidFill>
                <a:latin typeface="Times New Roman" pitchFamily="18" charset="0"/>
                <a:ea typeface="幼圆" pitchFamily="49" charset="-122"/>
                <a:cs typeface="Times New Roman" pitchFamily="18" charset="0"/>
              </a:rPr>
              <a:t>全国馆藏采集处理系统需求</a:t>
            </a:r>
            <a:r>
              <a:rPr lang="en-US" altLang="zh-CN" sz="6000" b="1" dirty="0" smtClean="0">
                <a:solidFill>
                  <a:schemeClr val="accent1">
                    <a:satMod val="150000"/>
                  </a:schemeClr>
                </a:solidFill>
                <a:latin typeface="Times New Roman" pitchFamily="18" charset="0"/>
                <a:ea typeface="幼圆" pitchFamily="49" charset="-122"/>
                <a:cs typeface="Times New Roman" pitchFamily="18" charset="0"/>
              </a:rPr>
              <a:t/>
            </a:r>
            <a:br>
              <a:rPr lang="en-US" altLang="zh-CN" sz="6000" b="1" dirty="0" smtClean="0">
                <a:solidFill>
                  <a:schemeClr val="accent1">
                    <a:satMod val="150000"/>
                  </a:schemeClr>
                </a:solidFill>
                <a:latin typeface="Times New Roman" pitchFamily="18" charset="0"/>
                <a:ea typeface="幼圆" pitchFamily="49" charset="-122"/>
                <a:cs typeface="Times New Roman" pitchFamily="18" charset="0"/>
              </a:rPr>
            </a:br>
            <a:endParaRPr lang="en-US" altLang="zh-CN" sz="6000" b="1" dirty="0" smtClean="0">
              <a:solidFill>
                <a:schemeClr val="accent1">
                  <a:satMod val="150000"/>
                </a:schemeClr>
              </a:solidFill>
              <a:latin typeface="Times New Roman" pitchFamily="18" charset="0"/>
              <a:ea typeface="幼圆" pitchFamily="49" charset="-122"/>
              <a:cs typeface="Times New Roman" pitchFamily="18" charset="0"/>
            </a:endParaRPr>
          </a:p>
          <a:p>
            <a:pPr algn="ctr">
              <a:buNone/>
            </a:pPr>
            <a:endParaRPr lang="zh-CN" altLang="en-US" sz="6000" b="1" dirty="0">
              <a:solidFill>
                <a:schemeClr val="accent1">
                  <a:satMod val="150000"/>
                </a:schemeClr>
              </a:solidFill>
              <a:latin typeface="Times New Roman" pitchFamily="18" charset="0"/>
              <a:ea typeface="幼圆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1.1</a:t>
            </a:r>
            <a:r>
              <a:rPr lang="zh-CN" altLang="en-US" dirty="0" smtClean="0"/>
              <a:t>项目需求背景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截止</a:t>
            </a:r>
            <a:r>
              <a:rPr lang="en-US" dirty="0" smtClean="0"/>
              <a:t>2015</a:t>
            </a:r>
            <a:r>
              <a:rPr lang="zh-CN" altLang="en-US" dirty="0" smtClean="0"/>
              <a:t>年</a:t>
            </a:r>
            <a:r>
              <a:rPr lang="en-US" dirty="0" smtClean="0"/>
              <a:t>9</a:t>
            </a:r>
            <a:r>
              <a:rPr lang="zh-CN" altLang="en-US" dirty="0" smtClean="0"/>
              <a:t>月，中心的成员馆数量已达</a:t>
            </a:r>
            <a:r>
              <a:rPr lang="en-US" dirty="0" smtClean="0"/>
              <a:t>1928</a:t>
            </a:r>
            <a:r>
              <a:rPr lang="zh-CN" altLang="en-US" dirty="0" smtClean="0"/>
              <a:t>家，公共图书馆体系的构建已见雏形。建立全国范围的文献资源保障和服务体系时机已经成熟。做大做强做好全国联合目录，是中心的愿望和责任。</a:t>
            </a:r>
          </a:p>
          <a:p>
            <a:pPr>
              <a:buNone/>
            </a:pPr>
            <a:endParaRPr lang="zh-CN" altLang="en-US" dirty="0" smtClean="0"/>
          </a:p>
          <a:p>
            <a:r>
              <a:rPr lang="zh-CN" altLang="en-US" dirty="0" smtClean="0"/>
              <a:t>网络化时代，用户对于图书馆书籍的查询和借阅需要更加便捷化要求越来越高。</a:t>
            </a:r>
            <a:endParaRPr lang="zh-CN" altLang="en-US" dirty="0"/>
          </a:p>
        </p:txBody>
      </p:sp>
      <p:pic>
        <p:nvPicPr>
          <p:cNvPr id="4" name="Picture 2" descr="F:\公司宣传资料设计\Logo设计\KS_English_NOT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6453336"/>
            <a:ext cx="1398692" cy="288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1.2</a:t>
            </a:r>
            <a:r>
              <a:rPr lang="zh-CN" altLang="en-US" dirty="0" smtClean="0"/>
              <a:t>系统</a:t>
            </a:r>
            <a:r>
              <a:rPr lang="zh-CN" altLang="en-US" sz="4800" dirty="0" smtClean="0">
                <a:latin typeface="+mn-ea"/>
                <a:cs typeface="Times New Roman" pitchFamily="18" charset="0"/>
              </a:rPr>
              <a:t>需求概述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用户能够一键式搜索关键词，得到相关的所有书目、馆藏信息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对全国各主要省级馆和部分副省级骨干馆的书目馆藏数据征集，批量在中心系统上进行批量书目查重和馆藏灌装。</a:t>
            </a:r>
            <a:endParaRPr lang="zh-CN" altLang="en-US" dirty="0"/>
          </a:p>
        </p:txBody>
      </p:sp>
      <p:pic>
        <p:nvPicPr>
          <p:cNvPr id="4" name="Picture 2" descr="F:\公司宣传资料设计\Logo设计\KS_English_NOT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6453336"/>
            <a:ext cx="1398692" cy="288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1.3</a:t>
            </a:r>
            <a:r>
              <a:rPr lang="zh-CN" altLang="en-US" dirty="0" smtClean="0"/>
              <a:t>原有方式存在弊端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无法保证馆藏的时效性</a:t>
            </a: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r>
              <a:rPr lang="zh-CN" altLang="en-US" dirty="0" smtClean="0"/>
              <a:t>人工工作效率低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协调难度大，无法实现主动收割</a:t>
            </a:r>
            <a:endParaRPr lang="en-US" altLang="zh-CN" dirty="0" smtClean="0"/>
          </a:p>
          <a:p>
            <a:endParaRPr lang="zh-CN" altLang="en-US" dirty="0" smtClean="0"/>
          </a:p>
          <a:p>
            <a:r>
              <a:rPr lang="zh-CN" altLang="en-US" dirty="0" smtClean="0"/>
              <a:t>查重灌装作业影响联编系统的正常使用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无法保证馆藏的准确性</a:t>
            </a:r>
            <a:endParaRPr lang="en-US" altLang="zh-CN" dirty="0" smtClean="0"/>
          </a:p>
          <a:p>
            <a:endParaRPr lang="en-US" altLang="zh-CN" dirty="0" smtClean="0"/>
          </a:p>
        </p:txBody>
      </p:sp>
      <p:pic>
        <p:nvPicPr>
          <p:cNvPr id="4" name="Picture 2" descr="F:\公司宣传资料设计\Logo设计\KS_English_NOT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6453336"/>
            <a:ext cx="1398692" cy="288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14554"/>
            <a:ext cx="9144000" cy="300039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altLang="zh-CN" sz="2800" dirty="0" smtClean="0">
                <a:latin typeface="+mn-ea"/>
                <a:cs typeface="Times New Roman" pitchFamily="18" charset="0"/>
              </a:rPr>
              <a:t/>
            </a:r>
            <a:br>
              <a:rPr lang="en-US" altLang="zh-CN" sz="2800" dirty="0" smtClean="0">
                <a:latin typeface="+mn-ea"/>
                <a:cs typeface="Times New Roman" pitchFamily="18" charset="0"/>
              </a:rPr>
            </a:br>
            <a:endParaRPr lang="en-US" altLang="zh-CN" sz="2800" dirty="0" smtClean="0">
              <a:latin typeface="+mn-ea"/>
              <a:cs typeface="Times New Roman" pitchFamily="18" charset="0"/>
            </a:endParaRPr>
          </a:p>
        </p:txBody>
      </p:sp>
      <p:pic>
        <p:nvPicPr>
          <p:cNvPr id="1026" name="Picture 2" descr="F:\公司宣传资料设计\Logo设计\KS_English_NOT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6453336"/>
            <a:ext cx="1398692" cy="288032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85800" y="2428868"/>
            <a:ext cx="8077200" cy="3357586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algn="ctr"/>
            <a:r>
              <a:rPr lang="en-US" altLang="zh-CN" sz="4800" b="1" dirty="0" smtClean="0">
                <a:solidFill>
                  <a:schemeClr val="accent1">
                    <a:satMod val="150000"/>
                  </a:schemeClr>
                </a:solidFill>
                <a:latin typeface="Times New Roman" pitchFamily="18" charset="0"/>
                <a:ea typeface="幼圆" pitchFamily="49" charset="-122"/>
                <a:cs typeface="Times New Roman" pitchFamily="18" charset="0"/>
              </a:rPr>
              <a:t>2.</a:t>
            </a:r>
            <a:r>
              <a:rPr lang="zh-CN" altLang="en-US" sz="4800" b="1" dirty="0" smtClean="0">
                <a:solidFill>
                  <a:schemeClr val="accent1">
                    <a:satMod val="150000"/>
                  </a:schemeClr>
                </a:solidFill>
                <a:latin typeface="Times New Roman" pitchFamily="18" charset="0"/>
                <a:ea typeface="幼圆" pitchFamily="49" charset="-122"/>
                <a:cs typeface="Times New Roman" pitchFamily="18" charset="0"/>
              </a:rPr>
              <a:t>系统功能</a:t>
            </a:r>
            <a:r>
              <a:rPr lang="en-US" altLang="zh-CN" sz="6000" b="1" dirty="0" smtClean="0">
                <a:solidFill>
                  <a:schemeClr val="accent1">
                    <a:satMod val="150000"/>
                  </a:schemeClr>
                </a:solidFill>
                <a:latin typeface="Times New Roman" pitchFamily="18" charset="0"/>
                <a:ea typeface="幼圆" pitchFamily="49" charset="-122"/>
                <a:cs typeface="Times New Roman" pitchFamily="18" charset="0"/>
              </a:rPr>
              <a:t/>
            </a:r>
            <a:br>
              <a:rPr lang="en-US" altLang="zh-CN" sz="6000" b="1" dirty="0" smtClean="0">
                <a:solidFill>
                  <a:schemeClr val="accent1">
                    <a:satMod val="150000"/>
                  </a:schemeClr>
                </a:solidFill>
                <a:latin typeface="Times New Roman" pitchFamily="18" charset="0"/>
                <a:ea typeface="幼圆" pitchFamily="49" charset="-122"/>
                <a:cs typeface="Times New Roman" pitchFamily="18" charset="0"/>
              </a:rPr>
            </a:br>
            <a:endParaRPr lang="en-US" altLang="zh-CN" sz="6000" b="1" dirty="0" smtClean="0">
              <a:solidFill>
                <a:schemeClr val="accent1">
                  <a:satMod val="150000"/>
                </a:schemeClr>
              </a:solidFill>
              <a:latin typeface="Times New Roman" pitchFamily="18" charset="0"/>
              <a:ea typeface="幼圆" pitchFamily="49" charset="-122"/>
              <a:cs typeface="Times New Roman" pitchFamily="18" charset="0"/>
            </a:endParaRPr>
          </a:p>
          <a:p>
            <a:pPr algn="ctr">
              <a:buNone/>
            </a:pPr>
            <a:endParaRPr lang="zh-CN" altLang="en-US" sz="6000" b="1" dirty="0">
              <a:solidFill>
                <a:schemeClr val="accent1">
                  <a:satMod val="150000"/>
                </a:schemeClr>
              </a:solidFill>
              <a:latin typeface="Times New Roman" pitchFamily="18" charset="0"/>
              <a:ea typeface="幼圆" pitchFamily="49" charset="-122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2.1</a:t>
            </a:r>
            <a:r>
              <a:rPr lang="zh-CN" altLang="en-US" dirty="0" smtClean="0"/>
              <a:t>系统构架</a:t>
            </a:r>
            <a:endParaRPr lang="zh-CN" altLang="en-US" dirty="0"/>
          </a:p>
        </p:txBody>
      </p:sp>
      <p:pic>
        <p:nvPicPr>
          <p:cNvPr id="6" name="内容占位符 5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1" y="1428736"/>
            <a:ext cx="750099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F:\公司宣传资料设计\Logo设计\KS_English_NOT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6453336"/>
            <a:ext cx="1398692" cy="288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2.2</a:t>
            </a:r>
            <a:r>
              <a:rPr lang="zh-CN" altLang="en-US" dirty="0" smtClean="0"/>
              <a:t>系统功能结构</a:t>
            </a:r>
            <a:endParaRPr lang="zh-CN" altLang="en-US" dirty="0"/>
          </a:p>
        </p:txBody>
      </p:sp>
      <p:pic>
        <p:nvPicPr>
          <p:cNvPr id="7" name="Picture 2" descr="F:\公司宣传资料设计\Logo设计\KS_English_NOTM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96336" y="6453336"/>
            <a:ext cx="1398692" cy="288032"/>
          </a:xfrm>
          <a:prstGeom prst="rect">
            <a:avLst/>
          </a:prstGeom>
          <a:noFill/>
        </p:spPr>
      </p:pic>
      <p:pic>
        <p:nvPicPr>
          <p:cNvPr id="8" name="图片 7" descr="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1643050"/>
            <a:ext cx="7429552" cy="4643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3960</TotalTime>
  <Words>525</Words>
  <Application>Microsoft Office PowerPoint</Application>
  <PresentationFormat>全屏显示(4:3)</PresentationFormat>
  <Paragraphs>94</Paragraphs>
  <Slides>28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29" baseType="lpstr">
      <vt:lpstr>Module</vt:lpstr>
      <vt:lpstr>全国馆藏采集处理系统简介</vt:lpstr>
      <vt:lpstr>提纲</vt:lpstr>
      <vt:lpstr>幻灯片 3</vt:lpstr>
      <vt:lpstr>1.1项目需求背景</vt:lpstr>
      <vt:lpstr>1.2系统需求概述</vt:lpstr>
      <vt:lpstr>1.3原有方式存在弊端</vt:lpstr>
      <vt:lpstr>幻灯片 7</vt:lpstr>
      <vt:lpstr>2.1系统构架</vt:lpstr>
      <vt:lpstr>2.2系统功能结构</vt:lpstr>
      <vt:lpstr>2.3系统截图——图书馆管理</vt:lpstr>
      <vt:lpstr>2.3系统截图——搜索型采集</vt:lpstr>
      <vt:lpstr>2.3系统截图——采集进度</vt:lpstr>
      <vt:lpstr>2.3系统截图——系统管理</vt:lpstr>
      <vt:lpstr>幻灯片 14</vt:lpstr>
      <vt:lpstr>3.1数据全自动主动采集</vt:lpstr>
      <vt:lpstr>3.2数据格式自动规范化</vt:lpstr>
      <vt:lpstr>3.3全程拥有管理控制</vt:lpstr>
      <vt:lpstr>3.4不影响成员馆的系统（1）</vt:lpstr>
      <vt:lpstr>3.4不影响成员馆的系统（2）</vt:lpstr>
      <vt:lpstr>幻灯片 20</vt:lpstr>
      <vt:lpstr>4.1地方需求——一站式检索</vt:lpstr>
      <vt:lpstr>4.2地方需求——资源的统一聚合</vt:lpstr>
      <vt:lpstr>4.2地方需求——数据查错</vt:lpstr>
      <vt:lpstr>4.4地方需求——研究分析</vt:lpstr>
      <vt:lpstr>幻灯片 25</vt:lpstr>
      <vt:lpstr>5.乐思简介</vt:lpstr>
      <vt:lpstr>问答</vt:lpstr>
      <vt:lpstr>联系方式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如何进行舆情系统选型</dc:title>
  <dc:creator>Bear</dc:creator>
  <cp:lastModifiedBy>万户网络</cp:lastModifiedBy>
  <cp:revision>265</cp:revision>
  <dcterms:created xsi:type="dcterms:W3CDTF">2011-12-29T10:15:06Z</dcterms:created>
  <dcterms:modified xsi:type="dcterms:W3CDTF">2015-10-10T08:56:19Z</dcterms:modified>
</cp:coreProperties>
</file>