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57" r:id="rId4"/>
    <p:sldId id="258" r:id="rId5"/>
    <p:sldId id="259" r:id="rId6"/>
    <p:sldId id="260" r:id="rId7"/>
    <p:sldId id="261" r:id="rId8"/>
    <p:sldId id="262" r:id="rId9"/>
    <p:sldId id="296" r:id="rId10"/>
    <p:sldId id="263" r:id="rId11"/>
    <p:sldId id="264" r:id="rId12"/>
    <p:sldId id="265" r:id="rId13"/>
    <p:sldId id="266" r:id="rId14"/>
    <p:sldId id="267" r:id="rId15"/>
    <p:sldId id="283" r:id="rId16"/>
    <p:sldId id="268" r:id="rId17"/>
    <p:sldId id="269" r:id="rId18"/>
    <p:sldId id="270" r:id="rId19"/>
    <p:sldId id="271" r:id="rId20"/>
    <p:sldId id="273" r:id="rId21"/>
    <p:sldId id="293" r:id="rId22"/>
    <p:sldId id="285" r:id="rId23"/>
    <p:sldId id="287" r:id="rId24"/>
    <p:sldId id="286" r:id="rId25"/>
    <p:sldId id="274" r:id="rId26"/>
    <p:sldId id="289" r:id="rId27"/>
    <p:sldId id="282" r:id="rId28"/>
    <p:sldId id="279" r:id="rId29"/>
    <p:sldId id="280" r:id="rId30"/>
    <p:sldId id="288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67" y="-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770E2EC-052A-449E-B89C-6E46B4A71838}" type="datetimeFigureOut">
              <a:rPr lang="zh-CN" altLang="en-US" smtClean="0"/>
              <a:pPr/>
              <a:t>2017/9/13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6DE358-AACD-43A4-86F8-4A8A74138AB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829761"/>
          </a:xfrm>
        </p:spPr>
        <p:txBody>
          <a:bodyPr/>
          <a:lstStyle/>
          <a:p>
            <a:r>
              <a:rPr lang="zh-CN" altLang="en-US" dirty="0" smtClean="0"/>
              <a:t>数据质量分析报告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24" y="3143248"/>
            <a:ext cx="7772400" cy="1199704"/>
          </a:xfrm>
        </p:spPr>
        <p:txBody>
          <a:bodyPr>
            <a:normAutofit lnSpcReduction="10000"/>
          </a:bodyPr>
          <a:lstStyle/>
          <a:p>
            <a:r>
              <a:rPr lang="en-US" altLang="zh-CN" sz="4200" b="1" dirty="0" smtClean="0">
                <a:latin typeface="+mj-ea"/>
                <a:ea typeface="+mj-ea"/>
              </a:rPr>
              <a:t>——2017</a:t>
            </a:r>
            <a:r>
              <a:rPr lang="zh-CN" altLang="en-US" sz="4200" b="1" dirty="0" smtClean="0">
                <a:latin typeface="+mj-ea"/>
                <a:ea typeface="+mj-ea"/>
              </a:rPr>
              <a:t>联编年会</a:t>
            </a:r>
            <a:endParaRPr lang="en-US" altLang="zh-CN" sz="4200" b="1" dirty="0" smtClean="0">
              <a:latin typeface="+mj-ea"/>
              <a:ea typeface="+mj-ea"/>
            </a:endParaRPr>
          </a:p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刘小玲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FF0000"/>
                </a:solidFill>
              </a:rPr>
              <a:t>一个人的倾城之恋</a:t>
            </a:r>
            <a:r>
              <a:rPr lang="en-US" altLang="zh-CN" sz="2400" dirty="0" smtClean="0"/>
              <a:t>$e</a:t>
            </a:r>
            <a:r>
              <a:rPr lang="zh-CN" altLang="en-US" sz="2400" dirty="0" smtClean="0"/>
              <a:t>张爱玲传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林小光著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00B050"/>
                </a:solidFill>
              </a:rPr>
              <a:t>张爱玲传</a:t>
            </a:r>
            <a:r>
              <a:rPr lang="en-US" altLang="zh-CN" sz="2400" dirty="0" smtClean="0"/>
              <a:t>$e</a:t>
            </a:r>
            <a:r>
              <a:rPr lang="zh-CN" altLang="en-US" sz="2400" dirty="0" smtClean="0"/>
              <a:t>一个人的倾城之恋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林小光著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00B050"/>
                </a:solidFill>
              </a:rPr>
              <a:t>南北交互</a:t>
            </a:r>
            <a:r>
              <a:rPr lang="en-US" altLang="zh-CN" sz="2400" dirty="0" smtClean="0"/>
              <a:t>$e</a:t>
            </a:r>
            <a:r>
              <a:rPr lang="zh-CN" altLang="en-US" sz="2400" dirty="0" smtClean="0"/>
              <a:t>南方报业社长总编辑口述史</a:t>
            </a:r>
            <a:r>
              <a:rPr lang="en-US" altLang="zh-CN" sz="2400" dirty="0" smtClean="0"/>
              <a:t>$h</a:t>
            </a:r>
            <a:r>
              <a:rPr lang="zh-CN" altLang="en-US" sz="2400" dirty="0" smtClean="0"/>
              <a:t>第一辑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曹轲，罗永新，吴自力编著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FF0000"/>
                </a:solidFill>
              </a:rPr>
              <a:t>南方报业社长总编辑口述史</a:t>
            </a:r>
            <a:r>
              <a:rPr lang="en-US" altLang="zh-CN" sz="2400" dirty="0" smtClean="0"/>
              <a:t>$h</a:t>
            </a:r>
            <a:r>
              <a:rPr lang="zh-CN" altLang="en-US" sz="2400" dirty="0" smtClean="0"/>
              <a:t>第一辑</a:t>
            </a:r>
            <a:r>
              <a:rPr lang="en-US" altLang="zh-CN" sz="2400" dirty="0" smtClean="0"/>
              <a:t>$</a:t>
            </a:r>
            <a:r>
              <a:rPr lang="en-US" altLang="zh-CN" sz="2400" dirty="0" err="1" smtClean="0"/>
              <a:t>i</a:t>
            </a:r>
            <a:r>
              <a:rPr lang="zh-CN" altLang="en-US" sz="2400" dirty="0" smtClean="0"/>
              <a:t>南北交互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曹轲，罗永新，吴自力编著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/>
              <a:t>南北交互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曹轲，罗永新，吴自力编著</a:t>
            </a:r>
            <a:endParaRPr lang="en-US" altLang="zh-CN" sz="2400" dirty="0" smtClean="0"/>
          </a:p>
          <a:p>
            <a:r>
              <a:rPr lang="en-US" altLang="zh-CN" sz="2400" dirty="0" smtClean="0"/>
              <a:t>300   $a</a:t>
            </a:r>
            <a:r>
              <a:rPr lang="zh-CN" altLang="en-US" sz="2400" dirty="0" smtClean="0">
                <a:solidFill>
                  <a:srgbClr val="FF0000"/>
                </a:solidFill>
              </a:rPr>
              <a:t>南方报业社长总编辑口述史第一辑</a:t>
            </a:r>
          </a:p>
          <a:p>
            <a:endParaRPr lang="en-US" altLang="zh-CN" sz="2400" dirty="0" smtClean="0"/>
          </a:p>
          <a:p>
            <a:endParaRPr lang="zh-CN" altLang="en-US" sz="2400" dirty="0" smtClean="0"/>
          </a:p>
          <a:p>
            <a:endParaRPr lang="zh-CN" altLang="en-US" sz="2400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二、题名选取问题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张爱玲传--一个人的倾城之恋&#10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南北交互--南方报业社长总编辑口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按照图书出版形式划分，专著类图书有丛书、多卷书、合订书、汇编本、无层次的单一作品等类型。针对不同的类型，需要选择不同的著录方式，包括集中著录、分散著录、分析著录以及无层次的单册图书著录。对于同一套书或同一种书，如果选择了不同的著录方式不但会产生大量的重复数据，造成数据库的混乱，浪费人力物力，更严重的是误导使用者，给使用者带来困惑，这也是一直存在于联编数据库中最凸显的问题之一。造成混乱的原因很多，有执行标准不同，不熟悉著录规则，对正题名理解错误，以及查询方法等计算机操作技能。选择著录方式首先要考虑合理性，其次是一致性。</a:t>
            </a:r>
            <a:endParaRPr lang="zh-CN" altLang="en-US" sz="2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三、著录方式选取问题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zh-CN" altLang="en-US" sz="2400" dirty="0" smtClean="0"/>
              <a:t>例如：</a:t>
            </a:r>
            <a:endParaRPr lang="en-US" altLang="zh-CN" sz="2400" dirty="0" smtClean="0"/>
          </a:p>
          <a:p>
            <a:r>
              <a:rPr lang="en-US" sz="2400" dirty="0" smtClean="0"/>
              <a:t>2001 $a</a:t>
            </a:r>
            <a:r>
              <a:rPr lang="zh-CN" altLang="en-US" sz="2400" dirty="0" smtClean="0">
                <a:solidFill>
                  <a:srgbClr val="FF0000"/>
                </a:solidFill>
              </a:rPr>
              <a:t>家居流行色文化</a:t>
            </a:r>
            <a:r>
              <a:rPr lang="en-US" sz="2400" dirty="0" smtClean="0">
                <a:solidFill>
                  <a:srgbClr val="FF0000"/>
                </a:solidFill>
              </a:rPr>
              <a:t>$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zh-CN" altLang="en-US" sz="2400" dirty="0" smtClean="0">
                <a:solidFill>
                  <a:srgbClr val="FF0000"/>
                </a:solidFill>
              </a:rPr>
              <a:t>家居色彩设计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滕云霞著</a:t>
            </a:r>
            <a:endParaRPr lang="en-US" altLang="zh-CN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2001 $a</a:t>
            </a:r>
            <a:r>
              <a:rPr lang="zh-CN" altLang="en-US" sz="2400" dirty="0" smtClean="0">
                <a:solidFill>
                  <a:srgbClr val="00B050"/>
                </a:solidFill>
              </a:rPr>
              <a:t>家居色彩设计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滕云霞著</a:t>
            </a:r>
          </a:p>
          <a:p>
            <a:r>
              <a:rPr lang="en-US" sz="2400" dirty="0" smtClean="0"/>
              <a:t>300   $a</a:t>
            </a:r>
            <a:r>
              <a:rPr lang="zh-CN" altLang="en-US" sz="2400" dirty="0" smtClean="0"/>
              <a:t>家居流行色文化（</a:t>
            </a:r>
            <a:r>
              <a:rPr lang="en-US" altLang="zh-CN" sz="2400" dirty="0" smtClean="0">
                <a:solidFill>
                  <a:srgbClr val="00B050"/>
                </a:solidFill>
              </a:rPr>
              <a:t>2251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FF0000"/>
                </a:solidFill>
              </a:rPr>
              <a:t>风景只在想象中</a:t>
            </a:r>
            <a:r>
              <a:rPr lang="en-US" altLang="zh-CN" sz="2400" dirty="0" smtClean="0">
                <a:solidFill>
                  <a:srgbClr val="FF0000"/>
                </a:solidFill>
              </a:rPr>
              <a:t>$e</a:t>
            </a:r>
            <a:r>
              <a:rPr lang="zh-CN" altLang="en-US" sz="2400" dirty="0" smtClean="0">
                <a:solidFill>
                  <a:srgbClr val="FF0000"/>
                </a:solidFill>
              </a:rPr>
              <a:t>肖复兴散文精选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肖复兴著</a:t>
            </a:r>
            <a:endParaRPr lang="en-US" altLang="zh-CN" sz="2400" dirty="0" smtClean="0"/>
          </a:p>
          <a:p>
            <a:endParaRPr lang="zh-CN" altLang="en-US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00B050"/>
                </a:solidFill>
              </a:rPr>
              <a:t>风景只在想象中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肖复兴著</a:t>
            </a:r>
          </a:p>
          <a:p>
            <a:r>
              <a:rPr lang="en-US" altLang="zh-CN" sz="2400" dirty="0" smtClean="0"/>
              <a:t>300   $a</a:t>
            </a:r>
            <a:r>
              <a:rPr lang="zh-CN" altLang="en-US" sz="2400" dirty="0" smtClean="0"/>
              <a:t>肖复兴散文精选</a:t>
            </a:r>
            <a:r>
              <a:rPr lang="zh-CN" altLang="en-US" sz="2400" dirty="0" smtClean="0">
                <a:solidFill>
                  <a:srgbClr val="00B050"/>
                </a:solidFill>
              </a:rPr>
              <a:t>（</a:t>
            </a:r>
            <a:r>
              <a:rPr lang="en-US" altLang="zh-CN" sz="2400" dirty="0" smtClean="0">
                <a:solidFill>
                  <a:srgbClr val="00B050"/>
                </a:solidFill>
              </a:rPr>
              <a:t>2251</a:t>
            </a:r>
            <a:r>
              <a:rPr lang="zh-CN" altLang="en-US" sz="2400" dirty="0" smtClean="0">
                <a:solidFill>
                  <a:srgbClr val="00B050"/>
                </a:solidFill>
              </a:rPr>
              <a:t>）</a:t>
            </a:r>
            <a:endParaRPr lang="en-US" altLang="zh-CN" sz="2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zh-CN" altLang="en-US" sz="2400" dirty="0" smtClean="0"/>
              <a:t>（含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忧郁的色彩</a:t>
            </a:r>
            <a:r>
              <a:rPr lang="en-US" altLang="zh-CN" sz="2400" dirty="0" smtClean="0"/>
              <a:t>》《</a:t>
            </a:r>
            <a:r>
              <a:rPr lang="zh-CN" altLang="en-US" sz="2400" dirty="0" smtClean="0"/>
              <a:t>简洁是最美的生活</a:t>
            </a:r>
            <a:r>
              <a:rPr lang="en-US" altLang="zh-CN" sz="2400" dirty="0" smtClean="0"/>
              <a:t>》《</a:t>
            </a:r>
            <a:r>
              <a:rPr lang="zh-CN" altLang="en-US" sz="2400" dirty="0" smtClean="0"/>
              <a:t>太阳味道的西红柿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等多部作品）</a:t>
            </a:r>
            <a:endParaRPr lang="zh-CN" altLang="en-US" sz="2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三、著录方式选取问题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https://images-cn.ssl-images-amazon.com/images/I/51fhfG30LNL._SX327_BO1,204,203,200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1414"/>
            <a:ext cx="9144000" cy="6929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z="2600" dirty="0" smtClean="0"/>
              <a:t>2001 $a</a:t>
            </a:r>
            <a:r>
              <a:rPr lang="zh-CN" altLang="en-US" sz="2600" dirty="0" smtClean="0">
                <a:solidFill>
                  <a:srgbClr val="00B050"/>
                </a:solidFill>
              </a:rPr>
              <a:t>中国地理百科</a:t>
            </a:r>
            <a:r>
              <a:rPr lang="en-US" altLang="zh-CN" sz="2600" dirty="0" smtClean="0">
                <a:solidFill>
                  <a:srgbClr val="00B050"/>
                </a:solidFill>
              </a:rPr>
              <a:t>$</a:t>
            </a:r>
            <a:r>
              <a:rPr lang="en-US" altLang="zh-CN" sz="2600" dirty="0" err="1" smtClean="0">
                <a:solidFill>
                  <a:srgbClr val="00B050"/>
                </a:solidFill>
              </a:rPr>
              <a:t>i</a:t>
            </a:r>
            <a:r>
              <a:rPr lang="zh-CN" altLang="en-US" sz="2600" dirty="0" smtClean="0">
                <a:solidFill>
                  <a:srgbClr val="00B050"/>
                </a:solidFill>
              </a:rPr>
              <a:t>祁连山</a:t>
            </a:r>
            <a:r>
              <a:rPr lang="en-US" altLang="zh-CN" sz="2600" dirty="0" smtClean="0"/>
              <a:t>$f</a:t>
            </a:r>
            <a:r>
              <a:rPr lang="zh-CN" altLang="en-US" sz="2600" dirty="0" smtClean="0"/>
              <a:t>中国地理百科丛书编委会编著</a:t>
            </a:r>
            <a:endParaRPr lang="en-US" altLang="zh-CN" sz="2600" dirty="0" smtClean="0"/>
          </a:p>
          <a:p>
            <a:endParaRPr lang="en-US" altLang="zh-CN" sz="2600" dirty="0" smtClean="0"/>
          </a:p>
          <a:p>
            <a:r>
              <a:rPr lang="en-US" altLang="zh-CN" sz="2600" dirty="0" smtClean="0"/>
              <a:t>2001 $a</a:t>
            </a:r>
            <a:r>
              <a:rPr lang="zh-CN" altLang="en-US" sz="2600" dirty="0" smtClean="0">
                <a:solidFill>
                  <a:srgbClr val="FF0000"/>
                </a:solidFill>
              </a:rPr>
              <a:t>祁连山</a:t>
            </a:r>
            <a:r>
              <a:rPr lang="en-US" altLang="zh-CN" sz="2600" dirty="0" smtClean="0"/>
              <a:t>$f</a:t>
            </a:r>
            <a:r>
              <a:rPr lang="zh-CN" altLang="en-US" sz="2600" dirty="0" smtClean="0"/>
              <a:t>中国地理百科丛书编委会编著</a:t>
            </a:r>
          </a:p>
          <a:p>
            <a:r>
              <a:rPr lang="en-US" altLang="zh-CN" sz="2600" dirty="0" smtClean="0"/>
              <a:t>2252 $a</a:t>
            </a:r>
            <a:r>
              <a:rPr lang="zh-CN" altLang="en-US" sz="2600" dirty="0" smtClean="0"/>
              <a:t>中国地理百科</a:t>
            </a:r>
            <a:endParaRPr lang="en-US" altLang="zh-CN" sz="2600" dirty="0" smtClean="0"/>
          </a:p>
          <a:p>
            <a:pPr>
              <a:buNone/>
            </a:pPr>
            <a:r>
              <a:rPr lang="zh-CN" altLang="en-US" sz="2600" dirty="0" smtClean="0"/>
              <a:t> （关中平原、鸭绿江畔、夜郎地、绿洲、腾冲火山群</a:t>
            </a:r>
            <a:r>
              <a:rPr lang="en-US" altLang="zh-CN" sz="2600" dirty="0" smtClean="0"/>
              <a:t>……</a:t>
            </a:r>
            <a:r>
              <a:rPr lang="zh-CN" altLang="en-US" sz="2600" dirty="0" smtClean="0"/>
              <a:t>）</a:t>
            </a:r>
            <a:endParaRPr lang="en-US" altLang="zh-CN" sz="2600" dirty="0" smtClean="0"/>
          </a:p>
          <a:p>
            <a:pPr>
              <a:buNone/>
            </a:pPr>
            <a:r>
              <a:rPr lang="zh-CN" altLang="en-US" sz="2600" dirty="0" smtClean="0"/>
              <a:t>******</a:t>
            </a:r>
            <a:endParaRPr lang="en-US" altLang="zh-CN" sz="2600" dirty="0" smtClean="0"/>
          </a:p>
          <a:p>
            <a:r>
              <a:rPr lang="en-US" altLang="zh-CN" sz="2600" dirty="0" smtClean="0"/>
              <a:t>2001 $a</a:t>
            </a:r>
            <a:r>
              <a:rPr lang="zh-CN" altLang="en-US" sz="2600" dirty="0" smtClean="0">
                <a:solidFill>
                  <a:srgbClr val="00B050"/>
                </a:solidFill>
              </a:rPr>
              <a:t>龙凤双侠</a:t>
            </a:r>
            <a:r>
              <a:rPr lang="en-US" altLang="zh-CN" sz="2600" dirty="0" smtClean="0">
                <a:solidFill>
                  <a:srgbClr val="00B050"/>
                </a:solidFill>
              </a:rPr>
              <a:t>$a</a:t>
            </a:r>
            <a:r>
              <a:rPr lang="zh-CN" altLang="en-US" sz="2600" dirty="0" smtClean="0">
                <a:solidFill>
                  <a:srgbClr val="00B050"/>
                </a:solidFill>
              </a:rPr>
              <a:t>钱塘双剑</a:t>
            </a:r>
            <a:r>
              <a:rPr lang="en-US" altLang="zh-CN" sz="2600" dirty="0" smtClean="0">
                <a:solidFill>
                  <a:srgbClr val="00B050"/>
                </a:solidFill>
              </a:rPr>
              <a:t>$a</a:t>
            </a:r>
            <a:r>
              <a:rPr lang="zh-CN" altLang="en-US" sz="2600" dirty="0" smtClean="0">
                <a:solidFill>
                  <a:srgbClr val="00B050"/>
                </a:solidFill>
              </a:rPr>
              <a:t>一字剑</a:t>
            </a:r>
            <a:r>
              <a:rPr lang="en-US" altLang="zh-CN" sz="2600" dirty="0" smtClean="0"/>
              <a:t>$f</a:t>
            </a:r>
            <a:r>
              <a:rPr lang="zh-CN" altLang="en-US" sz="2600" dirty="0" smtClean="0"/>
              <a:t>郑证因著</a:t>
            </a:r>
            <a:endParaRPr lang="en-US" altLang="zh-CN" sz="2600" dirty="0" smtClean="0"/>
          </a:p>
          <a:p>
            <a:r>
              <a:rPr lang="en-US" altLang="zh-CN" sz="2600" dirty="0" smtClean="0"/>
              <a:t>304   $a</a:t>
            </a:r>
            <a:r>
              <a:rPr lang="zh-CN" altLang="en-US" sz="2600" dirty="0" smtClean="0"/>
              <a:t>合订书还有</a:t>
            </a:r>
            <a:r>
              <a:rPr lang="en-US" altLang="zh-CN" sz="2600" dirty="0" smtClean="0"/>
              <a:t>《</a:t>
            </a:r>
            <a:r>
              <a:rPr lang="zh-CN" altLang="en-US" sz="2600" dirty="0" smtClean="0"/>
              <a:t>万山王</a:t>
            </a:r>
            <a:r>
              <a:rPr lang="en-US" altLang="zh-CN" sz="2600" dirty="0" smtClean="0"/>
              <a:t>》《</a:t>
            </a:r>
            <a:r>
              <a:rPr lang="zh-CN" altLang="en-US" sz="2600" dirty="0" smtClean="0"/>
              <a:t>幽魂谷</a:t>
            </a:r>
            <a:r>
              <a:rPr lang="en-US" altLang="zh-CN" sz="2600" dirty="0" smtClean="0"/>
              <a:t>》</a:t>
            </a:r>
            <a:endParaRPr lang="zh-CN" altLang="en-US" sz="2600" dirty="0" smtClean="0"/>
          </a:p>
          <a:p>
            <a:endParaRPr lang="en-US" altLang="zh-CN" sz="2600" dirty="0" smtClean="0"/>
          </a:p>
          <a:p>
            <a:r>
              <a:rPr lang="en-US" altLang="zh-CN" sz="2600" dirty="0" smtClean="0"/>
              <a:t>2001 $a</a:t>
            </a:r>
            <a:r>
              <a:rPr lang="zh-CN" altLang="en-US" sz="2600" dirty="0" smtClean="0">
                <a:solidFill>
                  <a:srgbClr val="FF0000"/>
                </a:solidFill>
              </a:rPr>
              <a:t>龙凤双侠</a:t>
            </a:r>
            <a:r>
              <a:rPr lang="en-US" altLang="zh-CN" sz="2600" dirty="0" smtClean="0"/>
              <a:t>$f</a:t>
            </a:r>
            <a:r>
              <a:rPr lang="zh-CN" altLang="en-US" sz="2600" dirty="0" smtClean="0"/>
              <a:t>郑证因著</a:t>
            </a:r>
          </a:p>
          <a:p>
            <a:r>
              <a:rPr lang="en-US" altLang="zh-CN" sz="2600" dirty="0" smtClean="0"/>
              <a:t>304   $a</a:t>
            </a:r>
            <a:r>
              <a:rPr lang="zh-CN" altLang="en-US" sz="2600" dirty="0" smtClean="0"/>
              <a:t>本书与</a:t>
            </a:r>
            <a:r>
              <a:rPr lang="en-US" altLang="zh-CN" sz="2600" dirty="0" smtClean="0"/>
              <a:t>《</a:t>
            </a:r>
            <a:r>
              <a:rPr lang="zh-CN" altLang="en-US" sz="2600" dirty="0" smtClean="0"/>
              <a:t>钱塘双剑</a:t>
            </a:r>
            <a:r>
              <a:rPr lang="en-US" altLang="zh-CN" sz="2600" dirty="0" smtClean="0"/>
              <a:t>》《</a:t>
            </a:r>
            <a:r>
              <a:rPr lang="zh-CN" altLang="en-US" sz="2600" dirty="0" smtClean="0"/>
              <a:t>一字剑</a:t>
            </a:r>
            <a:r>
              <a:rPr lang="en-US" altLang="zh-CN" sz="2600" dirty="0" smtClean="0"/>
              <a:t>》《</a:t>
            </a:r>
            <a:r>
              <a:rPr lang="zh-CN" altLang="en-US" sz="2600" dirty="0" smtClean="0"/>
              <a:t>万山王</a:t>
            </a:r>
            <a:r>
              <a:rPr lang="en-US" altLang="zh-CN" sz="2600" dirty="0" smtClean="0"/>
              <a:t>》《</a:t>
            </a:r>
            <a:r>
              <a:rPr lang="zh-CN" altLang="en-US" sz="2600" dirty="0" smtClean="0"/>
              <a:t>幽魂谷</a:t>
            </a:r>
            <a:r>
              <a:rPr lang="en-US" altLang="zh-CN" sz="2600" dirty="0" smtClean="0"/>
              <a:t>》</a:t>
            </a:r>
            <a:r>
              <a:rPr lang="zh-CN" altLang="en-US" sz="2600" dirty="0" smtClean="0"/>
              <a:t>合订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三、著录方式选取问题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内容揭示主要体现在主题分类标引、内容提要以及编码字段的某些代码。主题分类标引首先要参考数据库中已有的标引成果，这样既保证了同类书标引的一致性，也能提高工作效率。</a:t>
            </a:r>
            <a:endParaRPr lang="en-US" altLang="zh-CN" sz="2400" dirty="0" smtClean="0"/>
          </a:p>
          <a:p>
            <a:r>
              <a:rPr lang="zh-CN" altLang="en-US" sz="2400" dirty="0" smtClean="0"/>
              <a:t>利用数据库中已有的编目成果也不能盲目复制拷贝，如果数据库中出现了一条错误数据，随之会出现若干条同样的错误数据，这就是盲目复制拷贝的结果。如果利用数据库中已有的编目成果时，不论其正确与否，拿来即用，不但业务能力不能提高，还会一错再错。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四、内容主题的揭示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92922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zh-CN" altLang="en-US" sz="3400" dirty="0" smtClean="0"/>
              <a:t>例如：</a:t>
            </a:r>
            <a:endParaRPr lang="en-US" altLang="zh-CN" sz="3400" dirty="0" smtClean="0"/>
          </a:p>
          <a:p>
            <a:r>
              <a:rPr lang="en-US" sz="3400" dirty="0" smtClean="0"/>
              <a:t>2001$a</a:t>
            </a:r>
            <a:r>
              <a:rPr lang="zh-CN" altLang="en-US" sz="3400" dirty="0" smtClean="0"/>
              <a:t>名企人才招聘最佳管理实践</a:t>
            </a:r>
            <a:r>
              <a:rPr lang="en-US" sz="3400" dirty="0" smtClean="0"/>
              <a:t>$f</a:t>
            </a:r>
            <a:r>
              <a:rPr lang="zh-CN" altLang="en-US" sz="3400" dirty="0" smtClean="0"/>
              <a:t>潘平著</a:t>
            </a:r>
            <a:endParaRPr lang="en-US" altLang="zh-CN" sz="3400" dirty="0" smtClean="0"/>
          </a:p>
          <a:p>
            <a:endParaRPr lang="en-US" sz="3400" dirty="0" smtClean="0"/>
          </a:p>
          <a:p>
            <a:r>
              <a:rPr lang="en-US" sz="3400" dirty="0" smtClean="0"/>
              <a:t>6060 $a</a:t>
            </a:r>
            <a:r>
              <a:rPr lang="zh-CN" altLang="en-US" sz="3400" dirty="0" smtClean="0">
                <a:solidFill>
                  <a:srgbClr val="FF0000"/>
                </a:solidFill>
              </a:rPr>
              <a:t>企业管理</a:t>
            </a:r>
            <a:r>
              <a:rPr lang="en-US" sz="3400" dirty="0" smtClean="0"/>
              <a:t>$x</a:t>
            </a:r>
            <a:r>
              <a:rPr lang="zh-CN" altLang="en-US" sz="3400" dirty="0" smtClean="0"/>
              <a:t>人才</a:t>
            </a:r>
            <a:r>
              <a:rPr lang="en-US" sz="3400" dirty="0" smtClean="0"/>
              <a:t>$x</a:t>
            </a:r>
            <a:r>
              <a:rPr lang="zh-CN" altLang="en-US" sz="3400" dirty="0" smtClean="0"/>
              <a:t>招聘</a:t>
            </a:r>
            <a:endParaRPr lang="en-US" altLang="zh-CN" sz="3400" dirty="0" smtClean="0"/>
          </a:p>
          <a:p>
            <a:endParaRPr lang="zh-CN" altLang="en-US" sz="3400" dirty="0" smtClean="0"/>
          </a:p>
          <a:p>
            <a:r>
              <a:rPr lang="en-US" sz="3400" dirty="0" smtClean="0"/>
              <a:t>6060 $a</a:t>
            </a:r>
            <a:r>
              <a:rPr lang="zh-CN" altLang="en-US" sz="3400" dirty="0" smtClean="0">
                <a:solidFill>
                  <a:srgbClr val="00B050"/>
                </a:solidFill>
              </a:rPr>
              <a:t>人才</a:t>
            </a:r>
            <a:r>
              <a:rPr lang="en-US" sz="3400" dirty="0" smtClean="0"/>
              <a:t>$x</a:t>
            </a:r>
            <a:r>
              <a:rPr lang="zh-CN" altLang="en-US" sz="3400" dirty="0" smtClean="0"/>
              <a:t>招聘</a:t>
            </a:r>
            <a:r>
              <a:rPr lang="en-US" sz="3400" dirty="0" smtClean="0"/>
              <a:t>$x</a:t>
            </a:r>
            <a:r>
              <a:rPr lang="zh-CN" altLang="en-US" sz="3400" dirty="0" smtClean="0"/>
              <a:t>企业管理制度</a:t>
            </a:r>
            <a:endParaRPr lang="en-US" altLang="zh-CN" sz="3400" dirty="0" smtClean="0"/>
          </a:p>
          <a:p>
            <a:pPr>
              <a:buNone/>
            </a:pPr>
            <a:r>
              <a:rPr lang="zh-CN" altLang="en-US" sz="3400" dirty="0" smtClean="0"/>
              <a:t>     （主体因素，限定因素）</a:t>
            </a:r>
            <a:endParaRPr lang="en-US" altLang="zh-CN" sz="3400" dirty="0" smtClean="0"/>
          </a:p>
          <a:p>
            <a:pPr>
              <a:buNone/>
            </a:pPr>
            <a:endParaRPr lang="en-US" altLang="zh-CN" sz="3400" dirty="0" smtClean="0"/>
          </a:p>
          <a:p>
            <a:pPr>
              <a:buNone/>
            </a:pPr>
            <a:r>
              <a:rPr lang="zh-CN" altLang="en-US" sz="3400" dirty="0" smtClean="0"/>
              <a:t>******</a:t>
            </a:r>
            <a:endParaRPr lang="en-US" altLang="zh-CN" sz="3400" dirty="0" smtClean="0"/>
          </a:p>
          <a:p>
            <a:r>
              <a:rPr lang="en-US" sz="3400" dirty="0" smtClean="0"/>
              <a:t>2001 $a</a:t>
            </a:r>
            <a:r>
              <a:rPr lang="zh-CN" altLang="en-US" sz="3400" dirty="0" smtClean="0"/>
              <a:t>完善智库管理</a:t>
            </a:r>
            <a:r>
              <a:rPr lang="en-US" sz="3400" dirty="0" smtClean="0"/>
              <a:t>$e</a:t>
            </a:r>
            <a:r>
              <a:rPr lang="zh-CN" altLang="en-US" sz="3400" dirty="0" smtClean="0"/>
              <a:t>智库、“研究与倡导型”非政府组织及其资助者的实践指南</a:t>
            </a:r>
            <a:endParaRPr lang="en-US" altLang="zh-CN" sz="3400" dirty="0" smtClean="0"/>
          </a:p>
          <a:p>
            <a:endParaRPr lang="zh-CN" altLang="en-US" sz="3400" dirty="0" smtClean="0"/>
          </a:p>
          <a:p>
            <a:r>
              <a:rPr lang="en-US" sz="3400" dirty="0" smtClean="0"/>
              <a:t>6060 $a</a:t>
            </a:r>
            <a:r>
              <a:rPr lang="zh-CN" altLang="en-US" sz="3400" dirty="0" smtClean="0"/>
              <a:t>咨询机构</a:t>
            </a:r>
            <a:r>
              <a:rPr lang="en-US" sz="3400" dirty="0" smtClean="0"/>
              <a:t>$x</a:t>
            </a:r>
            <a:r>
              <a:rPr lang="zh-CN" altLang="en-US" sz="3400" dirty="0" smtClean="0">
                <a:solidFill>
                  <a:srgbClr val="FF0000"/>
                </a:solidFill>
              </a:rPr>
              <a:t>管理学</a:t>
            </a:r>
            <a:r>
              <a:rPr lang="en-US" sz="3400" dirty="0" smtClean="0"/>
              <a:t>$x</a:t>
            </a:r>
            <a:r>
              <a:rPr lang="zh-CN" altLang="en-US" sz="3400" dirty="0" smtClean="0"/>
              <a:t>研究</a:t>
            </a:r>
            <a:r>
              <a:rPr lang="en-US" sz="3400" dirty="0" smtClean="0"/>
              <a:t>$y</a:t>
            </a:r>
            <a:r>
              <a:rPr lang="zh-CN" altLang="en-US" sz="3400" dirty="0" smtClean="0"/>
              <a:t>世界</a:t>
            </a:r>
            <a:endParaRPr lang="en-US" altLang="zh-CN" sz="3400" dirty="0" smtClean="0"/>
          </a:p>
          <a:p>
            <a:endParaRPr lang="zh-CN" altLang="en-US" sz="3400" dirty="0" smtClean="0"/>
          </a:p>
          <a:p>
            <a:r>
              <a:rPr lang="en-US" sz="3400" dirty="0" smtClean="0"/>
              <a:t>6060 $a</a:t>
            </a:r>
            <a:r>
              <a:rPr lang="zh-CN" altLang="en-US" sz="3400" dirty="0" smtClean="0"/>
              <a:t>咨询机构</a:t>
            </a:r>
            <a:r>
              <a:rPr lang="en-US" sz="3400" dirty="0" smtClean="0"/>
              <a:t>$x</a:t>
            </a:r>
            <a:r>
              <a:rPr lang="zh-CN" altLang="en-US" sz="3400" dirty="0" smtClean="0">
                <a:solidFill>
                  <a:srgbClr val="00B050"/>
                </a:solidFill>
              </a:rPr>
              <a:t>组织管理</a:t>
            </a:r>
            <a:r>
              <a:rPr lang="en-US" sz="3400" dirty="0" smtClean="0"/>
              <a:t>$x</a:t>
            </a:r>
            <a:r>
              <a:rPr lang="zh-CN" altLang="en-US" sz="3400" dirty="0" smtClean="0"/>
              <a:t>研究</a:t>
            </a:r>
            <a:endParaRPr lang="en-US" altLang="zh-CN" sz="3400" dirty="0" smtClean="0"/>
          </a:p>
          <a:p>
            <a:endParaRPr lang="en-US" altLang="zh-CN" sz="3400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四、内容主题的揭示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330  $a</a:t>
            </a:r>
            <a:r>
              <a:rPr lang="zh-CN" altLang="en-US" dirty="0" smtClean="0"/>
              <a:t>本书记录了四川省建筑设计研究院转型发展之路，全员干部职工在过去发展中的奋斗历程。包括</a:t>
            </a:r>
            <a:r>
              <a:rPr lang="en-US" altLang="zh-CN" dirty="0" smtClean="0"/>
              <a:t> </a:t>
            </a:r>
            <a:r>
              <a:rPr lang="zh-CN" altLang="en-US" dirty="0" smtClean="0"/>
              <a:t>企业的行业环境、历史沿革、理想信念、发展战略、平台理念，记录了企业“十二五”期间发展形成的业务结构，并从技术、营销、人才、文化四项职能建设出发，叙述了企业生产、管理实践。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6060 $a</a:t>
            </a:r>
            <a:r>
              <a:rPr lang="zh-CN" altLang="en-US" dirty="0" smtClean="0"/>
              <a:t>建筑设计</a:t>
            </a:r>
            <a:r>
              <a:rPr lang="en-US" dirty="0" smtClean="0"/>
              <a:t>$x</a:t>
            </a:r>
            <a:r>
              <a:rPr lang="zh-CN" altLang="en-US" dirty="0" smtClean="0"/>
              <a:t>研究机构</a:t>
            </a:r>
            <a:r>
              <a:rPr lang="en-US" dirty="0" smtClean="0"/>
              <a:t>$x</a:t>
            </a:r>
            <a:r>
              <a:rPr lang="zh-CN" altLang="en-US" dirty="0" smtClean="0"/>
              <a:t>概况</a:t>
            </a:r>
            <a:r>
              <a:rPr lang="en-US" dirty="0" smtClean="0"/>
              <a:t>$y</a:t>
            </a:r>
            <a:r>
              <a:rPr lang="zh-CN" altLang="en-US" dirty="0" smtClean="0"/>
              <a:t>四川</a:t>
            </a:r>
          </a:p>
          <a:p>
            <a:r>
              <a:rPr lang="en-US" dirty="0" smtClean="0"/>
              <a:t>690   $a</a:t>
            </a:r>
            <a:r>
              <a:rPr lang="en-US" dirty="0" smtClean="0">
                <a:solidFill>
                  <a:srgbClr val="00B050"/>
                </a:solidFill>
              </a:rPr>
              <a:t>TU2-242.71</a:t>
            </a:r>
            <a:r>
              <a:rPr lang="en-US" dirty="0" smtClean="0"/>
              <a:t>$v5</a:t>
            </a:r>
            <a:r>
              <a:rPr lang="zh-CN" altLang="en-US" dirty="0" smtClean="0"/>
              <a:t>（</a:t>
            </a:r>
            <a:r>
              <a:rPr lang="en-US" altLang="zh-CN" dirty="0" smtClean="0"/>
              <a:t>TU2</a:t>
            </a:r>
            <a:r>
              <a:rPr lang="zh-CN" altLang="en-US" dirty="0" smtClean="0"/>
              <a:t>总论</a:t>
            </a:r>
            <a:r>
              <a:rPr lang="zh-CN" altLang="en-US" dirty="0" smtClean="0"/>
              <a:t>建筑设计）</a:t>
            </a:r>
            <a:endParaRPr lang="en-US" dirty="0" smtClean="0"/>
          </a:p>
          <a:p>
            <a:endParaRPr lang="zh-CN" altLang="en-US" dirty="0" smtClean="0"/>
          </a:p>
          <a:p>
            <a:r>
              <a:rPr lang="en-US" dirty="0" smtClean="0"/>
              <a:t>6060 $a</a:t>
            </a:r>
            <a:r>
              <a:rPr lang="zh-CN" altLang="en-US" dirty="0" smtClean="0"/>
              <a:t>建筑设计</a:t>
            </a:r>
            <a:r>
              <a:rPr lang="en-US" dirty="0" smtClean="0"/>
              <a:t>$x</a:t>
            </a:r>
            <a:r>
              <a:rPr lang="zh-CN" altLang="en-US" dirty="0" smtClean="0"/>
              <a:t>研究机构</a:t>
            </a:r>
            <a:r>
              <a:rPr lang="en-US" dirty="0" smtClean="0"/>
              <a:t>$x</a:t>
            </a:r>
            <a:r>
              <a:rPr lang="zh-CN" altLang="en-US" dirty="0" smtClean="0"/>
              <a:t>概况</a:t>
            </a:r>
            <a:r>
              <a:rPr lang="en-US" dirty="0" smtClean="0"/>
              <a:t>$y</a:t>
            </a:r>
            <a:r>
              <a:rPr lang="zh-CN" altLang="en-US" dirty="0" smtClean="0"/>
              <a:t>四川</a:t>
            </a:r>
            <a:endParaRPr lang="en-US" dirty="0" smtClean="0"/>
          </a:p>
          <a:p>
            <a:r>
              <a:rPr lang="en-US" dirty="0" smtClean="0"/>
              <a:t>690   $a</a:t>
            </a:r>
            <a:r>
              <a:rPr lang="en-US" dirty="0" smtClean="0">
                <a:solidFill>
                  <a:srgbClr val="FF0000"/>
                </a:solidFill>
              </a:rPr>
              <a:t>TU244.4</a:t>
            </a:r>
            <a:r>
              <a:rPr lang="en-US" dirty="0" smtClean="0"/>
              <a:t>$v5</a:t>
            </a:r>
            <a:r>
              <a:rPr lang="zh-CN" altLang="en-US" dirty="0" smtClean="0"/>
              <a:t>（</a:t>
            </a:r>
            <a:r>
              <a:rPr lang="en-US" altLang="zh-CN" dirty="0" smtClean="0"/>
              <a:t>TU24 </a:t>
            </a:r>
            <a:r>
              <a:rPr lang="zh-CN" altLang="en-US" dirty="0" smtClean="0"/>
              <a:t>民用建筑）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四、内容主题的揭示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>
            <a:normAutofit lnSpcReduction="10000"/>
          </a:bodyPr>
          <a:lstStyle/>
          <a:p>
            <a:endParaRPr lang="en-US" altLang="zh-CN" sz="2400" dirty="0" smtClean="0"/>
          </a:p>
          <a:p>
            <a:r>
              <a:rPr lang="zh-CN" altLang="en-US" sz="2800" dirty="0" smtClean="0"/>
              <a:t>在联编中心成立</a:t>
            </a:r>
            <a:r>
              <a:rPr lang="en-US" altLang="zh-CN" sz="2800" dirty="0" smtClean="0"/>
              <a:t>20</a:t>
            </a:r>
            <a:r>
              <a:rPr lang="zh-CN" altLang="en-US" sz="2800" dirty="0" smtClean="0"/>
              <a:t>周年之际，我们又迎来了一年一度的联编年会，一年一度的“数据质量分析报告”。编目工作是图书馆提供读者服务的基础工作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编目工作的成果优劣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关系到整个馆藏的管理、检索与利用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同时也影响着图书馆其他业务部门工作的开展。</a:t>
            </a:r>
            <a:endParaRPr lang="en-US" altLang="zh-CN" sz="2800" dirty="0" smtClean="0"/>
          </a:p>
          <a:p>
            <a:r>
              <a:rPr lang="zh-CN" altLang="en-US" sz="2800" dirty="0" smtClean="0"/>
              <a:t>读者对信息资源的查准、查全，依赖于编目人员对信息资源的编目质量。尤其在广泛开展联机联合编目、资源共建共享的今天，没有一个相对统一的标准，没有一支过硬的高素质的骨干队伍，就没有一个高质量的数据库，而建设高质量的数据库是我们联编中心编目人员的职责所在。</a:t>
            </a:r>
          </a:p>
          <a:p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720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330  $a</a:t>
            </a:r>
            <a:r>
              <a:rPr lang="zh-CN" altLang="en-US" sz="2400" dirty="0" smtClean="0"/>
              <a:t>本书针对如何培养儿童想象力的问题，运用依形造象、听声类形、借物想象、得意忘象、改头换面等</a:t>
            </a:r>
            <a:r>
              <a:rPr lang="en-US" sz="2400" dirty="0" smtClean="0"/>
              <a:t>16</a:t>
            </a:r>
            <a:r>
              <a:rPr lang="zh-CN" altLang="en-US" sz="2400" dirty="0" smtClean="0"/>
              <a:t>种方法，引导孩子把一切不可能变成可能，用脑洞大开的想象力，见证奇迹，畅想未来。</a:t>
            </a:r>
            <a:endParaRPr lang="en-US" altLang="zh-CN" sz="2400" dirty="0" smtClean="0"/>
          </a:p>
          <a:p>
            <a:endParaRPr lang="en-US" sz="2400" dirty="0" smtClean="0"/>
          </a:p>
          <a:p>
            <a:r>
              <a:rPr lang="en-US" altLang="zh-CN" sz="2400" dirty="0"/>
              <a:t>300   $a</a:t>
            </a:r>
            <a:r>
              <a:rPr lang="zh-CN" altLang="en-US" sz="2400" dirty="0"/>
              <a:t>儿童美术系列</a:t>
            </a:r>
            <a:r>
              <a:rPr lang="zh-CN" altLang="en-US" sz="2400" dirty="0" smtClean="0"/>
              <a:t>课程</a:t>
            </a:r>
            <a:endParaRPr lang="en-US" sz="2400" dirty="0" smtClean="0"/>
          </a:p>
          <a:p>
            <a:r>
              <a:rPr lang="en-US" sz="2400" dirty="0" smtClean="0"/>
              <a:t>6060 $a</a:t>
            </a:r>
            <a:r>
              <a:rPr lang="zh-CN" altLang="en-US" sz="2400" dirty="0" smtClean="0"/>
              <a:t>绘画技法</a:t>
            </a:r>
            <a:r>
              <a:rPr lang="en-US" sz="2400" dirty="0" smtClean="0"/>
              <a:t>$x</a:t>
            </a:r>
            <a:r>
              <a:rPr lang="zh-CN" altLang="en-US" sz="2400" dirty="0" smtClean="0">
                <a:solidFill>
                  <a:srgbClr val="FF0000"/>
                </a:solidFill>
              </a:rPr>
              <a:t>儿童教育</a:t>
            </a:r>
            <a:r>
              <a:rPr lang="en-US" sz="2400" dirty="0" smtClean="0"/>
              <a:t>$$j</a:t>
            </a:r>
            <a:r>
              <a:rPr lang="zh-CN" altLang="en-US" sz="2400" dirty="0" smtClean="0"/>
              <a:t>教材</a:t>
            </a:r>
          </a:p>
          <a:p>
            <a:r>
              <a:rPr lang="en-US" sz="2400" dirty="0" smtClean="0"/>
              <a:t>690   $a</a:t>
            </a:r>
            <a:r>
              <a:rPr lang="en-US" sz="2400" dirty="0" smtClean="0">
                <a:solidFill>
                  <a:srgbClr val="FF0000"/>
                </a:solidFill>
              </a:rPr>
              <a:t>J21</a:t>
            </a:r>
            <a:r>
              <a:rPr lang="en-US" sz="2400" dirty="0" smtClean="0"/>
              <a:t>$v5</a:t>
            </a:r>
            <a:r>
              <a:rPr lang="zh-CN" altLang="en-US" sz="2400" dirty="0" smtClean="0"/>
              <a:t>（绘画技法）</a:t>
            </a:r>
          </a:p>
          <a:p>
            <a:endParaRPr lang="en-US" sz="2400" dirty="0" smtClean="0"/>
          </a:p>
          <a:p>
            <a:r>
              <a:rPr lang="en-US" altLang="zh-CN" sz="2400" dirty="0"/>
              <a:t>300   </a:t>
            </a:r>
            <a:r>
              <a:rPr lang="en-US" altLang="zh-CN" sz="2400" dirty="0" smtClean="0"/>
              <a:t>$a</a:t>
            </a:r>
            <a:r>
              <a:rPr lang="zh-CN" altLang="en-US" sz="2400" dirty="0" smtClean="0"/>
              <a:t>儿童</a:t>
            </a:r>
            <a:r>
              <a:rPr lang="zh-CN" altLang="en-US" sz="2400" dirty="0"/>
              <a:t>美术系列</a:t>
            </a:r>
            <a:r>
              <a:rPr lang="zh-CN" altLang="en-US" sz="2400" dirty="0" smtClean="0"/>
              <a:t>课程</a:t>
            </a:r>
            <a:endParaRPr lang="en-US" sz="2400" dirty="0" smtClean="0"/>
          </a:p>
          <a:p>
            <a:r>
              <a:rPr lang="en-US" sz="2400" dirty="0" smtClean="0"/>
              <a:t>6060 $a</a:t>
            </a:r>
            <a:r>
              <a:rPr lang="zh-CN" altLang="en-US" sz="2400" dirty="0" smtClean="0">
                <a:solidFill>
                  <a:srgbClr val="00B050"/>
                </a:solidFill>
              </a:rPr>
              <a:t>儿童画</a:t>
            </a:r>
            <a:r>
              <a:rPr lang="en-US" sz="2400" dirty="0" smtClean="0"/>
              <a:t>$x</a:t>
            </a:r>
            <a:r>
              <a:rPr lang="zh-CN" altLang="en-US" sz="2400" dirty="0" smtClean="0"/>
              <a:t>绘画技法</a:t>
            </a:r>
            <a:r>
              <a:rPr lang="en-US" sz="2400" dirty="0" smtClean="0"/>
              <a:t>$j</a:t>
            </a:r>
            <a:r>
              <a:rPr lang="zh-CN" altLang="en-US" sz="2400" dirty="0" smtClean="0"/>
              <a:t>教材</a:t>
            </a:r>
            <a:endParaRPr lang="en-US" sz="2400" dirty="0" smtClean="0"/>
          </a:p>
          <a:p>
            <a:r>
              <a:rPr lang="en-US" sz="2400" dirty="0" smtClean="0"/>
              <a:t>690   $a</a:t>
            </a:r>
            <a:r>
              <a:rPr lang="en-US" sz="2400" dirty="0" smtClean="0">
                <a:solidFill>
                  <a:srgbClr val="00B050"/>
                </a:solidFill>
              </a:rPr>
              <a:t>J219</a:t>
            </a:r>
            <a:r>
              <a:rPr lang="en-US" sz="2400" dirty="0" smtClean="0"/>
              <a:t>$v5</a:t>
            </a:r>
            <a:r>
              <a:rPr lang="zh-CN" altLang="en-US" sz="2400" dirty="0" smtClean="0"/>
              <a:t>（农民</a:t>
            </a:r>
            <a:r>
              <a:rPr lang="zh-CN" altLang="en-US" sz="2400" dirty="0" smtClean="0"/>
              <a:t>画、儿童画入此）</a:t>
            </a:r>
            <a:endParaRPr lang="en-US" altLang="zh-CN" sz="2400" dirty="0" smtClean="0"/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四、内容主题的揭示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2001 $a</a:t>
            </a:r>
            <a:r>
              <a:rPr lang="zh-CN" altLang="en-US" sz="2800" dirty="0" smtClean="0"/>
              <a:t>现代汉语图解词典</a:t>
            </a:r>
            <a:r>
              <a:rPr lang="en-US" sz="2800" dirty="0" smtClean="0"/>
              <a:t>$f</a:t>
            </a:r>
            <a:r>
              <a:rPr lang="zh-CN" altLang="en-US" sz="2800" dirty="0" smtClean="0"/>
              <a:t>于明善主编</a:t>
            </a:r>
            <a:r>
              <a:rPr lang="en-US" sz="2800" dirty="0" smtClean="0"/>
              <a:t>$g</a:t>
            </a:r>
            <a:r>
              <a:rPr lang="zh-CN" altLang="en-US" sz="2800" dirty="0" smtClean="0"/>
              <a:t>说词解字辞书研究中心编</a:t>
            </a:r>
          </a:p>
          <a:p>
            <a:endParaRPr lang="en-US" sz="2800" dirty="0" smtClean="0"/>
          </a:p>
          <a:p>
            <a:r>
              <a:rPr lang="en-US" sz="2800" dirty="0" smtClean="0"/>
              <a:t>6060 $a</a:t>
            </a:r>
            <a:r>
              <a:rPr lang="zh-CN" altLang="en-US" sz="2800" dirty="0" smtClean="0"/>
              <a:t>现代汉语</a:t>
            </a:r>
            <a:r>
              <a:rPr lang="en-US" sz="2800" dirty="0" smtClean="0"/>
              <a:t>$j</a:t>
            </a:r>
            <a:r>
              <a:rPr lang="zh-CN" altLang="en-US" sz="2800" dirty="0" smtClean="0">
                <a:solidFill>
                  <a:srgbClr val="FF0000"/>
                </a:solidFill>
              </a:rPr>
              <a:t>词典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endParaRPr lang="zh-CN" altLang="en-US" sz="2800" dirty="0" smtClean="0"/>
          </a:p>
          <a:p>
            <a:r>
              <a:rPr lang="en-US" sz="2800" dirty="0" smtClean="0"/>
              <a:t>6060 $a</a:t>
            </a:r>
            <a:r>
              <a:rPr lang="zh-CN" altLang="en-US" sz="2800" dirty="0" smtClean="0"/>
              <a:t>现代汉语</a:t>
            </a:r>
            <a:r>
              <a:rPr lang="en-US" sz="2800" dirty="0" smtClean="0"/>
              <a:t>$j</a:t>
            </a:r>
            <a:r>
              <a:rPr lang="zh-CN" altLang="en-US" sz="2800" dirty="0" smtClean="0">
                <a:solidFill>
                  <a:srgbClr val="00B050"/>
                </a:solidFill>
              </a:rPr>
              <a:t>图解词典</a:t>
            </a:r>
          </a:p>
          <a:p>
            <a:pPr>
              <a:buNone/>
            </a:pPr>
            <a:endParaRPr lang="en-US" altLang="zh-CN" sz="2800" dirty="0" smtClean="0"/>
          </a:p>
          <a:p>
            <a:r>
              <a:rPr lang="zh-CN" altLang="en-US" sz="2800" dirty="0" smtClean="0"/>
              <a:t>标引的深度和准确性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决定文献内容被揭示的准确性。直接影响着该文献能否为读者有效地利用。主题分类标引除了掌握规则外，还要具备一定的学科背景、知识积累和工作经验。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四、内容主题的揭示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zh-CN" altLang="en-US" sz="2600" dirty="0" smtClean="0">
                <a:latin typeface="+mj-ea"/>
              </a:rPr>
              <a:t>文献编目必须按照一定的规则和标准，揭示文献内容特征和形式特征，联编中心的所有成员和用户要共建共享同一个数据库，统一标准和规则显得尤为重要。</a:t>
            </a:r>
            <a:endParaRPr lang="en-US" altLang="zh-CN" sz="2600" dirty="0" smtClean="0">
              <a:latin typeface="+mj-ea"/>
            </a:endParaRPr>
          </a:p>
          <a:p>
            <a:pPr>
              <a:buNone/>
              <a:defRPr/>
            </a:pPr>
            <a:r>
              <a:rPr lang="zh-CN" altLang="en-US" sz="2600" dirty="0" smtClean="0">
                <a:latin typeface="+mj-ea"/>
              </a:rPr>
              <a:t>例如：</a:t>
            </a:r>
            <a:endParaRPr lang="en-US" altLang="zh-CN" sz="2600" dirty="0" smtClean="0">
              <a:latin typeface="+mj-ea"/>
            </a:endParaRPr>
          </a:p>
          <a:p>
            <a:r>
              <a:rPr lang="en-US" sz="2600" dirty="0" smtClean="0"/>
              <a:t>2001 $a</a:t>
            </a:r>
            <a:r>
              <a:rPr lang="zh-CN" altLang="en-US" sz="2600" dirty="0" smtClean="0"/>
              <a:t>图解洗衣机维修技术</a:t>
            </a:r>
            <a:r>
              <a:rPr lang="en-US" sz="2600" dirty="0" smtClean="0"/>
              <a:t>$f</a:t>
            </a:r>
            <a:r>
              <a:rPr lang="zh-CN" altLang="en-US" sz="2600" dirty="0" smtClean="0"/>
              <a:t>韩雪涛主编</a:t>
            </a:r>
            <a:endParaRPr lang="en-US" altLang="zh-CN" sz="2600" dirty="0" smtClean="0"/>
          </a:p>
          <a:p>
            <a:r>
              <a:rPr lang="en-US" sz="2600" dirty="0" smtClean="0"/>
              <a:t>314  $a</a:t>
            </a:r>
            <a:r>
              <a:rPr lang="zh-CN" altLang="en-US" sz="2600" dirty="0" smtClean="0">
                <a:solidFill>
                  <a:srgbClr val="00B050"/>
                </a:solidFill>
              </a:rPr>
              <a:t>封面题：韩雪涛，韩广兴，吴瑛编著</a:t>
            </a:r>
          </a:p>
          <a:p>
            <a:endParaRPr lang="en-US" sz="2600" dirty="0" smtClean="0"/>
          </a:p>
          <a:p>
            <a:r>
              <a:rPr lang="en-US" sz="2600" dirty="0" smtClean="0"/>
              <a:t>2001 $a</a:t>
            </a:r>
            <a:r>
              <a:rPr lang="zh-CN" altLang="en-US" sz="2600" dirty="0" smtClean="0"/>
              <a:t>图解洗衣机维修技术</a:t>
            </a:r>
            <a:r>
              <a:rPr lang="en-US" sz="2600" dirty="0" smtClean="0"/>
              <a:t>$f</a:t>
            </a:r>
            <a:r>
              <a:rPr lang="zh-CN" altLang="en-US" sz="2600" dirty="0" smtClean="0">
                <a:solidFill>
                  <a:srgbClr val="FF0000"/>
                </a:solidFill>
              </a:rPr>
              <a:t>韩雪涛，韩广兴，吴瑛编著</a:t>
            </a:r>
          </a:p>
          <a:p>
            <a:pPr>
              <a:buNone/>
            </a:pPr>
            <a:r>
              <a:rPr lang="zh-CN" altLang="en-US" sz="2600" dirty="0" smtClean="0"/>
              <a:t>******</a:t>
            </a:r>
            <a:endParaRPr lang="en-US" sz="2600" dirty="0" smtClean="0"/>
          </a:p>
          <a:p>
            <a:r>
              <a:rPr lang="en-US" sz="2600" dirty="0" smtClean="0"/>
              <a:t>2001 $a</a:t>
            </a:r>
            <a:r>
              <a:rPr lang="zh-CN" altLang="en-US" sz="2600" dirty="0" smtClean="0"/>
              <a:t>食品犯罪治理</a:t>
            </a:r>
            <a:r>
              <a:rPr lang="en-US" sz="2600" dirty="0" smtClean="0"/>
              <a:t>$f</a:t>
            </a:r>
            <a:r>
              <a:rPr lang="zh-CN" altLang="en-US" sz="2600" dirty="0" smtClean="0">
                <a:solidFill>
                  <a:srgbClr val="FF0000"/>
                </a:solidFill>
              </a:rPr>
              <a:t>陈团</a:t>
            </a:r>
            <a:r>
              <a:rPr lang="en-US" sz="2600" dirty="0" smtClean="0">
                <a:solidFill>
                  <a:srgbClr val="FF0000"/>
                </a:solidFill>
              </a:rPr>
              <a:t>[</a:t>
            </a:r>
            <a:r>
              <a:rPr lang="zh-CN" altLang="en-US" sz="2600" dirty="0" smtClean="0">
                <a:solidFill>
                  <a:srgbClr val="FF0000"/>
                </a:solidFill>
              </a:rPr>
              <a:t>等</a:t>
            </a:r>
            <a:r>
              <a:rPr lang="en-US" sz="2600" dirty="0" smtClean="0"/>
              <a:t>]</a:t>
            </a:r>
            <a:r>
              <a:rPr lang="zh-CN" altLang="en-US" sz="2600" dirty="0" smtClean="0"/>
              <a:t>著</a:t>
            </a:r>
            <a:endParaRPr lang="en-US" altLang="zh-CN" sz="2600" dirty="0" smtClean="0"/>
          </a:p>
          <a:p>
            <a:endParaRPr lang="zh-CN" altLang="en-US" sz="2600" dirty="0" smtClean="0"/>
          </a:p>
          <a:p>
            <a:r>
              <a:rPr lang="en-US" sz="2600" dirty="0" smtClean="0"/>
              <a:t>2001 $a</a:t>
            </a:r>
            <a:r>
              <a:rPr lang="zh-CN" altLang="en-US" sz="2600" dirty="0" smtClean="0"/>
              <a:t>食品犯罪治理</a:t>
            </a:r>
            <a:r>
              <a:rPr lang="en-US" sz="2600" dirty="0" smtClean="0"/>
              <a:t>$f</a:t>
            </a:r>
            <a:r>
              <a:rPr lang="zh-CN" altLang="en-US" sz="2600" dirty="0" smtClean="0">
                <a:solidFill>
                  <a:srgbClr val="00B050"/>
                </a:solidFill>
              </a:rPr>
              <a:t>陈团，徐艳琳，李双其等</a:t>
            </a:r>
            <a:r>
              <a:rPr lang="zh-CN" altLang="en-US" sz="2600" dirty="0" smtClean="0"/>
              <a:t>著</a:t>
            </a:r>
            <a:endParaRPr lang="en-US" altLang="zh-CN" sz="2600" dirty="0" smtClean="0"/>
          </a:p>
          <a:p>
            <a:pPr>
              <a:defRPr/>
            </a:pPr>
            <a:endParaRPr lang="zh-CN" altLang="en-US" sz="2400" dirty="0" smtClean="0">
              <a:latin typeface="+mj-ea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五、标准及规则的实施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https://images-cn.ssl-images-amazon.com/images/I/31OVW7F1sj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1470" y="0"/>
            <a:ext cx="921547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010   $a978-7-5346-9770-8$dCNY15.00</a:t>
            </a:r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可怕的梦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e</a:t>
            </a:r>
            <a:r>
              <a:rPr lang="zh-CN" altLang="en-US" sz="2400" dirty="0" smtClean="0"/>
              <a:t>居家安全</a:t>
            </a:r>
            <a:endParaRPr lang="en-US" sz="2400" dirty="0" smtClean="0"/>
          </a:p>
          <a:p>
            <a:r>
              <a:rPr lang="en-US" sz="2400" dirty="0" smtClean="0"/>
              <a:t>210  $a</a:t>
            </a:r>
            <a:r>
              <a:rPr lang="zh-CN" altLang="en-US" sz="2400" dirty="0" smtClean="0"/>
              <a:t>南京</a:t>
            </a:r>
            <a:r>
              <a:rPr lang="en-US" sz="2400" dirty="0" smtClean="0"/>
              <a:t>$c</a:t>
            </a:r>
            <a:r>
              <a:rPr lang="zh-CN" altLang="en-US" sz="2400" dirty="0" smtClean="0">
                <a:solidFill>
                  <a:srgbClr val="00B050"/>
                </a:solidFill>
              </a:rPr>
              <a:t>江苏凤凰少年儿童出版社</a:t>
            </a:r>
            <a:r>
              <a:rPr lang="en-US" sz="2400" dirty="0" smtClean="0"/>
              <a:t>$d2017</a:t>
            </a:r>
            <a:r>
              <a:rPr lang="zh-CN" altLang="en-US" sz="2400" dirty="0" smtClean="0"/>
              <a:t>（全称）</a:t>
            </a:r>
          </a:p>
          <a:p>
            <a:endParaRPr lang="en-US" sz="2400" dirty="0" smtClean="0"/>
          </a:p>
          <a:p>
            <a:r>
              <a:rPr lang="en-US" sz="2400" dirty="0" smtClean="0"/>
              <a:t>010   $a978-7-5346-9770-8$dCNY15.00</a:t>
            </a:r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可怕的梦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e</a:t>
            </a:r>
            <a:r>
              <a:rPr lang="zh-CN" altLang="en-US" sz="2400" dirty="0" smtClean="0"/>
              <a:t>居家安全</a:t>
            </a:r>
            <a:endParaRPr lang="en-US" sz="2400" dirty="0" smtClean="0"/>
          </a:p>
          <a:p>
            <a:r>
              <a:rPr lang="en-US" sz="2400" dirty="0" smtClean="0"/>
              <a:t>210  $a</a:t>
            </a:r>
            <a:r>
              <a:rPr lang="zh-CN" altLang="en-US" sz="2400" dirty="0" smtClean="0"/>
              <a:t>南京</a:t>
            </a:r>
            <a:r>
              <a:rPr lang="en-US" sz="2400" dirty="0" smtClean="0"/>
              <a:t>$c</a:t>
            </a:r>
            <a:r>
              <a:rPr lang="zh-CN" altLang="en-US" sz="2400" dirty="0" smtClean="0">
                <a:solidFill>
                  <a:srgbClr val="FF0000"/>
                </a:solidFill>
              </a:rPr>
              <a:t>江苏少年儿童出版社</a:t>
            </a:r>
            <a:r>
              <a:rPr lang="en-US" sz="2400" dirty="0" smtClean="0"/>
              <a:t>$d2017</a:t>
            </a:r>
            <a:r>
              <a:rPr lang="zh-CN" altLang="en-US" sz="2400" dirty="0" smtClean="0"/>
              <a:t>（简称）</a:t>
            </a:r>
          </a:p>
          <a:p>
            <a:pPr>
              <a:buNone/>
            </a:pPr>
            <a:r>
              <a:rPr lang="zh-CN" altLang="en-US" sz="2400" dirty="0" smtClean="0"/>
              <a:t>******</a:t>
            </a:r>
            <a:r>
              <a:rPr lang="en-US" sz="2400" dirty="0" smtClean="0"/>
              <a:t> </a:t>
            </a:r>
            <a:endParaRPr lang="zh-CN" altLang="en-US" sz="2400" dirty="0" smtClean="0"/>
          </a:p>
          <a:p>
            <a:r>
              <a:rPr lang="en-US" sz="2400" dirty="0" smtClean="0"/>
              <a:t>210  $a</a:t>
            </a:r>
            <a:r>
              <a:rPr lang="zh-CN" altLang="en-US" sz="2400" dirty="0" smtClean="0"/>
              <a:t>上海</a:t>
            </a:r>
            <a:r>
              <a:rPr lang="en-US" sz="2400" dirty="0" smtClean="0"/>
              <a:t>$c</a:t>
            </a:r>
            <a:r>
              <a:rPr lang="zh-CN" altLang="en-US" sz="2400" dirty="0" smtClean="0">
                <a:solidFill>
                  <a:srgbClr val="00B050"/>
                </a:solidFill>
              </a:rPr>
              <a:t>复旦大学出版社有限公司</a:t>
            </a:r>
            <a:r>
              <a:rPr lang="en-US" sz="2400" dirty="0" smtClean="0"/>
              <a:t>$d2017</a:t>
            </a:r>
            <a:r>
              <a:rPr lang="zh-CN" altLang="en-US" sz="2400" dirty="0" smtClean="0"/>
              <a:t> （全称）</a:t>
            </a:r>
          </a:p>
          <a:p>
            <a:r>
              <a:rPr lang="en-US" sz="2400" dirty="0" smtClean="0"/>
              <a:t>210  $a</a:t>
            </a:r>
            <a:r>
              <a:rPr lang="zh-CN" altLang="en-US" sz="2400" dirty="0" smtClean="0"/>
              <a:t>上海</a:t>
            </a:r>
            <a:r>
              <a:rPr lang="en-US" sz="2400" dirty="0" smtClean="0"/>
              <a:t>$c</a:t>
            </a:r>
            <a:r>
              <a:rPr lang="zh-CN" altLang="en-US" sz="2400" dirty="0" smtClean="0">
                <a:solidFill>
                  <a:srgbClr val="FF0000"/>
                </a:solidFill>
              </a:rPr>
              <a:t>复旦大学出版社</a:t>
            </a:r>
            <a:r>
              <a:rPr lang="en-US" sz="2400" dirty="0" smtClean="0"/>
              <a:t>$d2017</a:t>
            </a:r>
            <a:r>
              <a:rPr lang="zh-CN" altLang="en-US" sz="2400" dirty="0" smtClean="0"/>
              <a:t>（简称）</a:t>
            </a:r>
            <a:endParaRPr lang="en-US" altLang="zh-CN" sz="2400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五、标准及规则的实施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010  $a978-7-5148-3711-7$b</a:t>
            </a:r>
            <a:r>
              <a:rPr lang="zh-CN" altLang="en-US" sz="2400" dirty="0" smtClean="0"/>
              <a:t>精装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dCNY35.00</a:t>
            </a:r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小小和泥泥</a:t>
            </a:r>
            <a:r>
              <a:rPr lang="en-US" sz="2400" dirty="0" smtClean="0"/>
              <a:t>$b</a:t>
            </a:r>
            <a:r>
              <a:rPr lang="zh-CN" altLang="en-US" sz="2400" dirty="0" smtClean="0"/>
              <a:t>专著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f</a:t>
            </a:r>
            <a:r>
              <a:rPr lang="zh-CN" altLang="en-US" sz="2400" dirty="0" smtClean="0"/>
              <a:t>葛冰文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g(</a:t>
            </a:r>
            <a:r>
              <a:rPr lang="zh-CN" altLang="en-US" sz="2400" dirty="0" smtClean="0"/>
              <a:t>南非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皮亚特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格罗布勒图</a:t>
            </a:r>
            <a:endParaRPr lang="en-US" sz="2400" dirty="0" smtClean="0"/>
          </a:p>
          <a:p>
            <a:r>
              <a:rPr lang="en-US" sz="2400" dirty="0" smtClean="0"/>
              <a:t>210  $a</a:t>
            </a:r>
            <a:r>
              <a:rPr lang="zh-CN" altLang="en-US" sz="2400" dirty="0" smtClean="0"/>
              <a:t>北京</a:t>
            </a:r>
            <a:r>
              <a:rPr lang="en-US" sz="2400" dirty="0" smtClean="0"/>
              <a:t>$c</a:t>
            </a:r>
            <a:r>
              <a:rPr lang="zh-CN" altLang="en-US" sz="2400" dirty="0" smtClean="0"/>
              <a:t>中国少年儿童新闻出版总社</a:t>
            </a:r>
            <a:r>
              <a:rPr lang="en-US" sz="2400" dirty="0" smtClean="0"/>
              <a:t>$c</a:t>
            </a:r>
            <a:r>
              <a:rPr lang="zh-CN" altLang="en-US" sz="2400" dirty="0" smtClean="0">
                <a:solidFill>
                  <a:srgbClr val="FF0000"/>
                </a:solidFill>
              </a:rPr>
              <a:t>中国少年儿童出版社</a:t>
            </a:r>
            <a:r>
              <a:rPr lang="en-US" sz="2400" dirty="0" smtClean="0"/>
              <a:t>$d2017</a:t>
            </a:r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sz="2400" dirty="0" smtClean="0"/>
              <a:t>2251 $a</a:t>
            </a:r>
            <a:r>
              <a:rPr lang="zh-CN" altLang="en-US" sz="2400" dirty="0" smtClean="0"/>
              <a:t> “常春藤传记馆”丛书</a:t>
            </a:r>
          </a:p>
          <a:p>
            <a:r>
              <a:rPr lang="en-US" sz="2400" dirty="0" smtClean="0"/>
              <a:t>308   $a</a:t>
            </a:r>
            <a:r>
              <a:rPr lang="zh-CN" altLang="en-US" sz="2400" dirty="0" smtClean="0">
                <a:solidFill>
                  <a:srgbClr val="FF0000"/>
                </a:solidFill>
              </a:rPr>
              <a:t>丛书主编：温儒敏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/>
              <a:t>2251 $a</a:t>
            </a:r>
            <a:r>
              <a:rPr lang="zh-CN" altLang="en-US" sz="2400" dirty="0" smtClean="0"/>
              <a:t>“常春藤传记馆”丛书</a:t>
            </a:r>
            <a:r>
              <a:rPr lang="en-US" sz="2400" dirty="0" smtClean="0"/>
              <a:t>$f</a:t>
            </a:r>
            <a:r>
              <a:rPr lang="zh-CN" altLang="en-US" sz="2400" dirty="0" smtClean="0">
                <a:solidFill>
                  <a:srgbClr val="00B050"/>
                </a:solidFill>
              </a:rPr>
              <a:t>温儒敏主编</a:t>
            </a:r>
          </a:p>
          <a:p>
            <a:endParaRPr lang="zh-CN" altLang="en-US" sz="2400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五、标准及规则的实施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lenovo\Documents\Tencent Files\805171769\Image\C2C\T}WY51PU26[W0BK1PEX`BK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2001 $a</a:t>
            </a:r>
            <a:r>
              <a:rPr lang="zh-CN" altLang="en-US" sz="2400" dirty="0" smtClean="0"/>
              <a:t>柏子集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沈从文著</a:t>
            </a:r>
          </a:p>
          <a:p>
            <a:r>
              <a:rPr lang="en-US" sz="2400" dirty="0" smtClean="0"/>
              <a:t>205   $a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</a:rPr>
              <a:t>再版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altLang="zh-CN" sz="2400" dirty="0" smtClean="0"/>
              <a:t>210   $a</a:t>
            </a:r>
            <a:r>
              <a:rPr lang="zh-CN" altLang="en-US" sz="2400" dirty="0" smtClean="0"/>
              <a:t>北京</a:t>
            </a:r>
            <a:r>
              <a:rPr lang="en-US" altLang="zh-CN" sz="2400" dirty="0" smtClean="0"/>
              <a:t>$c</a:t>
            </a:r>
            <a:r>
              <a:rPr lang="zh-CN" altLang="en-US" sz="2400" dirty="0" smtClean="0"/>
              <a:t>中信出版集团股份有限公司</a:t>
            </a:r>
            <a:r>
              <a:rPr lang="en-US" altLang="zh-CN" sz="2400" dirty="0" smtClean="0"/>
              <a:t>$d2017</a:t>
            </a:r>
            <a:endParaRPr lang="en-US" sz="2400" dirty="0" smtClean="0"/>
          </a:p>
          <a:p>
            <a:r>
              <a:rPr lang="en-US" sz="2400" dirty="0" smtClean="0"/>
              <a:t>2251 $a</a:t>
            </a:r>
            <a:r>
              <a:rPr lang="zh-CN" altLang="en-US" sz="2400" dirty="0" smtClean="0"/>
              <a:t>沈从文别集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    （未见初版数据？）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柏子集</a:t>
            </a:r>
            <a:r>
              <a:rPr lang="en-US" sz="2400" dirty="0" smtClean="0"/>
              <a:t>$b</a:t>
            </a:r>
            <a:r>
              <a:rPr lang="zh-CN" altLang="en-US" sz="2400" dirty="0" smtClean="0"/>
              <a:t>专著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沈从文著</a:t>
            </a:r>
            <a:endParaRPr lang="en-US" altLang="zh-CN" sz="2400" dirty="0" smtClean="0"/>
          </a:p>
          <a:p>
            <a:r>
              <a:rPr lang="en-US" altLang="zh-CN" sz="2400" dirty="0" smtClean="0"/>
              <a:t>210   $a</a:t>
            </a:r>
            <a:r>
              <a:rPr lang="zh-CN" altLang="en-US" sz="2400" dirty="0" smtClean="0"/>
              <a:t>北京</a:t>
            </a:r>
            <a:r>
              <a:rPr lang="en-US" altLang="zh-CN" sz="2400" dirty="0" smtClean="0"/>
              <a:t>$c</a:t>
            </a:r>
            <a:r>
              <a:rPr lang="zh-CN" altLang="en-US" sz="2400" dirty="0" smtClean="0"/>
              <a:t>中信出版集团股份有限公司</a:t>
            </a:r>
            <a:r>
              <a:rPr lang="en-US" altLang="zh-CN" sz="2400" dirty="0" smtClean="0"/>
              <a:t>$d2017</a:t>
            </a:r>
            <a:endParaRPr lang="en-US" sz="2400" dirty="0" smtClean="0"/>
          </a:p>
          <a:p>
            <a:r>
              <a:rPr lang="en-US" sz="2400" dirty="0" smtClean="0"/>
              <a:t>2251  $a</a:t>
            </a:r>
            <a:r>
              <a:rPr lang="zh-CN" altLang="en-US" sz="2400" dirty="0" smtClean="0"/>
              <a:t>沈从文别集</a:t>
            </a:r>
          </a:p>
          <a:p>
            <a:pPr>
              <a:buNone/>
            </a:pPr>
            <a:r>
              <a:rPr lang="zh-CN" altLang="en-US" sz="2400" dirty="0" smtClean="0"/>
              <a:t>注：</a:t>
            </a:r>
            <a:endParaRPr lang="en-US" altLang="zh-CN" sz="2400" dirty="0" smtClean="0"/>
          </a:p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210   $a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长沙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$c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岳麓书社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$d1992</a:t>
            </a:r>
          </a:p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210   $a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南京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$c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江苏教育出版社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$d2005</a:t>
            </a:r>
          </a:p>
          <a:p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210   $a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重庆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$c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重庆大学出版社</a:t>
            </a:r>
            <a:r>
              <a:rPr lang="en-US" altLang="zh-CN" sz="2000" b="1" dirty="0" smtClean="0">
                <a:latin typeface="楷体" pitchFamily="49" charset="-122"/>
                <a:ea typeface="楷体" pitchFamily="49" charset="-122"/>
              </a:rPr>
              <a:t>$d2011</a:t>
            </a:r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zh-CN" altLang="en-US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五、标准及规则的实施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博纳维尔上尉探险记</a:t>
            </a:r>
            <a:r>
              <a:rPr lang="en-US" sz="2400" dirty="0" smtClean="0"/>
              <a:t>$b</a:t>
            </a:r>
            <a:r>
              <a:rPr lang="zh-CN" altLang="en-US" sz="2400" dirty="0" smtClean="0"/>
              <a:t>专著</a:t>
            </a:r>
            <a:r>
              <a:rPr lang="en-US" altLang="zh-CN" sz="2400" dirty="0" smtClean="0"/>
              <a:t>$</a:t>
            </a:r>
            <a:r>
              <a:rPr lang="en-US" sz="2400" dirty="0" err="1" smtClean="0"/>
              <a:t>dThe</a:t>
            </a:r>
            <a:r>
              <a:rPr lang="en-US" sz="2400" dirty="0" smtClean="0"/>
              <a:t> adventures of captain </a:t>
            </a:r>
            <a:r>
              <a:rPr lang="en-US" sz="2400" dirty="0" err="1" smtClean="0"/>
              <a:t>Bonneville$f</a:t>
            </a:r>
            <a:r>
              <a:rPr lang="en-US" sz="2400" dirty="0" smtClean="0"/>
              <a:t>(</a:t>
            </a:r>
            <a:r>
              <a:rPr lang="zh-CN" altLang="en-US" sz="2400" dirty="0" smtClean="0"/>
              <a:t>美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华盛顿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欧文</a:t>
            </a:r>
            <a:r>
              <a:rPr lang="en-US" altLang="zh-CN" sz="2400" dirty="0" smtClean="0"/>
              <a:t>(</a:t>
            </a:r>
            <a:r>
              <a:rPr lang="en-US" sz="2400" dirty="0" smtClean="0"/>
              <a:t>Washington </a:t>
            </a:r>
            <a:r>
              <a:rPr lang="en-US" sz="2400" dirty="0" err="1" smtClean="0"/>
              <a:t>lrving</a:t>
            </a:r>
            <a:r>
              <a:rPr lang="en-US" sz="2400" dirty="0" smtClean="0"/>
              <a:t>)</a:t>
            </a:r>
            <a:r>
              <a:rPr lang="zh-CN" altLang="en-US" sz="2400" dirty="0" smtClean="0"/>
              <a:t>著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g</a:t>
            </a:r>
            <a:r>
              <a:rPr lang="zh-CN" altLang="en-US" sz="2400" dirty="0" smtClean="0"/>
              <a:t>张璘，张杰译</a:t>
            </a:r>
            <a:r>
              <a:rPr lang="en-US" altLang="zh-CN" sz="2400" dirty="0" smtClean="0"/>
              <a:t>$</a:t>
            </a:r>
            <a:r>
              <a:rPr lang="en-US" sz="2400" dirty="0" err="1" smtClean="0"/>
              <a:t>zeng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701 0$c(</a:t>
            </a:r>
            <a:r>
              <a:rPr lang="zh-CN" altLang="en-US" sz="2400" dirty="0" smtClean="0"/>
              <a:t>美</a:t>
            </a:r>
            <a:r>
              <a:rPr lang="en-US" altLang="zh-CN" sz="2400" dirty="0" smtClean="0"/>
              <a:t>)$</a:t>
            </a:r>
            <a:r>
              <a:rPr lang="en-US" sz="2400" dirty="0" smtClean="0"/>
              <a:t>a</a:t>
            </a:r>
            <a:r>
              <a:rPr lang="zh-CN" altLang="en-US" sz="2400" dirty="0" smtClean="0"/>
              <a:t>欧文</a:t>
            </a:r>
            <a:r>
              <a:rPr lang="en-US" sz="2400" dirty="0" smtClean="0">
                <a:solidFill>
                  <a:srgbClr val="FF0000"/>
                </a:solidFill>
              </a:rPr>
              <a:t>$g</a:t>
            </a:r>
            <a:r>
              <a:rPr lang="en-US" sz="2400" dirty="0" smtClean="0"/>
              <a:t>(Washington </a:t>
            </a:r>
            <a:r>
              <a:rPr lang="en-US" sz="2400" dirty="0" err="1" smtClean="0"/>
              <a:t>lrving</a:t>
            </a:r>
            <a:r>
              <a:rPr lang="en-US" sz="2400" dirty="0" smtClean="0"/>
              <a:t>)$4</a:t>
            </a:r>
            <a:r>
              <a:rPr lang="zh-CN" altLang="en-US" sz="2400" dirty="0" smtClean="0"/>
              <a:t>著</a:t>
            </a:r>
            <a:endParaRPr lang="en-US" sz="2400" dirty="0" smtClean="0"/>
          </a:p>
          <a:p>
            <a:pPr>
              <a:buNone/>
            </a:pPr>
            <a:r>
              <a:rPr lang="zh-CN" altLang="en-US" sz="2400" dirty="0" smtClean="0"/>
              <a:t>  （不启用“</a:t>
            </a:r>
            <a:r>
              <a:rPr lang="en-US" altLang="zh-CN" sz="2400" dirty="0" smtClean="0"/>
              <a:t>$g</a:t>
            </a:r>
            <a:r>
              <a:rPr lang="zh-CN" altLang="en-US" sz="2400" dirty="0" smtClean="0"/>
              <a:t>”，不是规范形式）</a:t>
            </a:r>
            <a:endParaRPr lang="en-US" altLang="zh-CN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博纳维尔上尉探险记</a:t>
            </a:r>
            <a:r>
              <a:rPr lang="en-US" sz="2400" dirty="0" smtClean="0"/>
              <a:t>$b</a:t>
            </a:r>
            <a:r>
              <a:rPr lang="zh-CN" altLang="en-US" sz="2400" dirty="0" smtClean="0"/>
              <a:t>专著</a:t>
            </a:r>
            <a:r>
              <a:rPr lang="en-US" altLang="zh-CN" sz="2400" dirty="0" smtClean="0"/>
              <a:t>$</a:t>
            </a:r>
            <a:r>
              <a:rPr lang="en-US" sz="2400" dirty="0" err="1" smtClean="0"/>
              <a:t>dThe</a:t>
            </a:r>
            <a:r>
              <a:rPr lang="en-US" sz="2400" dirty="0" smtClean="0"/>
              <a:t> adventures of captain </a:t>
            </a:r>
            <a:r>
              <a:rPr lang="en-US" sz="2400" dirty="0" err="1" smtClean="0"/>
              <a:t>Bonneville$f</a:t>
            </a:r>
            <a:r>
              <a:rPr lang="en-US" sz="2400" dirty="0" smtClean="0"/>
              <a:t>(</a:t>
            </a:r>
            <a:r>
              <a:rPr lang="zh-CN" altLang="en-US" sz="2400" dirty="0" smtClean="0"/>
              <a:t>美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华盛顿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欧文</a:t>
            </a:r>
            <a:r>
              <a:rPr lang="en-US" altLang="zh-CN" sz="2400" dirty="0" smtClean="0"/>
              <a:t>(</a:t>
            </a:r>
            <a:r>
              <a:rPr lang="en-US" sz="2400" dirty="0" smtClean="0"/>
              <a:t>Washington </a:t>
            </a:r>
            <a:r>
              <a:rPr lang="en-US" sz="2400" dirty="0" err="1" smtClean="0"/>
              <a:t>lrving</a:t>
            </a:r>
            <a:r>
              <a:rPr lang="en-US" sz="2400" dirty="0" smtClean="0"/>
              <a:t>)</a:t>
            </a:r>
            <a:r>
              <a:rPr lang="zh-CN" altLang="en-US" sz="2400" dirty="0" smtClean="0"/>
              <a:t>著</a:t>
            </a:r>
            <a:r>
              <a:rPr lang="en-US" altLang="zh-CN" sz="2400" dirty="0" smtClean="0"/>
              <a:t>$</a:t>
            </a:r>
            <a:r>
              <a:rPr lang="en-US" sz="2400" dirty="0" smtClean="0"/>
              <a:t>g</a:t>
            </a:r>
            <a:r>
              <a:rPr lang="zh-CN" altLang="en-US" sz="2400" dirty="0" smtClean="0"/>
              <a:t>张璘，张杰译</a:t>
            </a:r>
            <a:r>
              <a:rPr lang="en-US" altLang="zh-CN" sz="2400" dirty="0" smtClean="0"/>
              <a:t>$</a:t>
            </a:r>
            <a:r>
              <a:rPr lang="en-US" sz="2400" dirty="0" err="1" smtClean="0"/>
              <a:t>zeng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701 0$c(</a:t>
            </a:r>
            <a:r>
              <a:rPr lang="zh-CN" altLang="en-US" sz="2400" dirty="0" smtClean="0"/>
              <a:t>美</a:t>
            </a:r>
            <a:r>
              <a:rPr lang="en-US" altLang="zh-CN" sz="2400" dirty="0" smtClean="0"/>
              <a:t>)$</a:t>
            </a:r>
            <a:r>
              <a:rPr lang="en-US" sz="2400" dirty="0" smtClean="0"/>
              <a:t>a</a:t>
            </a:r>
            <a:r>
              <a:rPr lang="zh-CN" altLang="en-US" sz="2400" dirty="0" smtClean="0"/>
              <a:t>欧文</a:t>
            </a:r>
            <a:r>
              <a:rPr lang="en-US" sz="2400" dirty="0" smtClean="0"/>
              <a:t>$c(Irving, Washington$f1783</a:t>
            </a:r>
            <a:r>
              <a:rPr lang="en-US" altLang="zh-CN" sz="2400" dirty="0" smtClean="0"/>
              <a:t>-</a:t>
            </a:r>
            <a:r>
              <a:rPr lang="en-US" sz="2400" dirty="0" smtClean="0"/>
              <a:t>1859)$4</a:t>
            </a:r>
            <a:r>
              <a:rPr lang="zh-CN" altLang="en-US" sz="2400" dirty="0" smtClean="0"/>
              <a:t>著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    （规范形式）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五、标准及规则的实施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50085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dirty="0" smtClean="0"/>
              <a:t>名称规范记录：</a:t>
            </a:r>
            <a:endParaRPr lang="en-US" altLang="zh-CN" dirty="0" smtClean="0"/>
          </a:p>
          <a:p>
            <a:r>
              <a:rPr lang="en-US" altLang="zh-CN" dirty="0" smtClean="0"/>
              <a:t>LDR   00601cx^^^2200181^^^45^^</a:t>
            </a:r>
          </a:p>
          <a:p>
            <a:r>
              <a:rPr lang="en-US" altLang="zh-CN" dirty="0" smtClean="0"/>
              <a:t>001   A9609750</a:t>
            </a:r>
          </a:p>
          <a:p>
            <a:r>
              <a:rPr lang="en-US" altLang="zh-CN" dirty="0" smtClean="0"/>
              <a:t>005   20150928162223.0</a:t>
            </a:r>
          </a:p>
          <a:p>
            <a:r>
              <a:rPr lang="en-US" altLang="zh-CN" dirty="0" smtClean="0"/>
              <a:t>100   $a20030314achiy50--^^^^ea</a:t>
            </a:r>
          </a:p>
          <a:p>
            <a:r>
              <a:rPr lang="en-US" altLang="zh-CN" dirty="0" smtClean="0"/>
              <a:t>152   $</a:t>
            </a:r>
            <a:r>
              <a:rPr lang="en-US" altLang="zh-CN" dirty="0" err="1" smtClean="0"/>
              <a:t>aBDM</a:t>
            </a:r>
            <a:endParaRPr lang="en-US" altLang="zh-CN" dirty="0" smtClean="0"/>
          </a:p>
          <a:p>
            <a:r>
              <a:rPr lang="en-US" altLang="zh-CN" dirty="0" smtClean="0"/>
              <a:t>200 0$c(</a:t>
            </a:r>
            <a:r>
              <a:rPr lang="zh-CN" altLang="en-US" dirty="0" smtClean="0"/>
              <a:t>美</a:t>
            </a:r>
            <a:r>
              <a:rPr lang="en-US" altLang="zh-CN" dirty="0" smtClean="0"/>
              <a:t>)$a</a:t>
            </a:r>
            <a:r>
              <a:rPr lang="zh-CN" altLang="en-US" dirty="0" smtClean="0"/>
              <a:t>欧文</a:t>
            </a:r>
            <a:r>
              <a:rPr lang="en-US" altLang="zh-CN" dirty="0" smtClean="0"/>
              <a:t>$c(Irving, Washington$f1783-1859)</a:t>
            </a:r>
          </a:p>
          <a:p>
            <a:r>
              <a:rPr lang="en-US" altLang="zh-CN" dirty="0" smtClean="0"/>
              <a:t>200 0$7ba$aou </a:t>
            </a:r>
            <a:r>
              <a:rPr lang="en-US" altLang="zh-CN" dirty="0" err="1" smtClean="0"/>
              <a:t>wen</a:t>
            </a:r>
            <a:endParaRPr lang="en-US" altLang="zh-CN" dirty="0" smtClean="0"/>
          </a:p>
          <a:p>
            <a:r>
              <a:rPr lang="en-US" altLang="zh-CN" dirty="0" smtClean="0"/>
              <a:t>3000$a</a:t>
            </a:r>
            <a:r>
              <a:rPr lang="zh-CN" altLang="en-US" dirty="0" smtClean="0"/>
              <a:t>作家，美国文学奠基人之一。笔名狄德里希</a:t>
            </a:r>
            <a:r>
              <a:rPr lang="en-US" altLang="zh-CN" dirty="0" smtClean="0"/>
              <a:t>·</a:t>
            </a:r>
            <a:r>
              <a:rPr lang="zh-CN" altLang="en-US" dirty="0" smtClean="0"/>
              <a:t>尼克尔包克尔。代表作有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纽约外史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拊掌录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、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大食故宫余载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</a:p>
          <a:p>
            <a:r>
              <a:rPr lang="en-US" altLang="zh-CN" dirty="0" smtClean="0"/>
              <a:t>400 0$5e$6a01$a</a:t>
            </a:r>
            <a:r>
              <a:rPr lang="zh-CN" altLang="en-US" dirty="0" smtClean="0"/>
              <a:t>狄德里希</a:t>
            </a:r>
            <a:r>
              <a:rPr lang="en-US" altLang="zh-CN" dirty="0" smtClean="0"/>
              <a:t>·</a:t>
            </a:r>
            <a:r>
              <a:rPr lang="zh-CN" altLang="en-US" dirty="0" smtClean="0"/>
              <a:t>尼克尔包克尔</a:t>
            </a:r>
            <a:r>
              <a:rPr lang="en-US" altLang="zh-CN" dirty="0" smtClean="0"/>
              <a:t>$c(Irving, Washington$f1783-1859)</a:t>
            </a:r>
          </a:p>
          <a:p>
            <a:r>
              <a:rPr lang="en-US" altLang="zh-CN" dirty="0" smtClean="0"/>
              <a:t>400 0$6a01$7ba$adi de </a:t>
            </a:r>
            <a:r>
              <a:rPr lang="en-US" altLang="zh-CN" dirty="0" err="1" smtClean="0"/>
              <a:t>li</a:t>
            </a:r>
            <a:r>
              <a:rPr lang="en-US" altLang="zh-CN" dirty="0" smtClean="0"/>
              <a:t> xi </a:t>
            </a:r>
            <a:r>
              <a:rPr lang="en-US" altLang="zh-CN" dirty="0" err="1" smtClean="0"/>
              <a:t>ni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ke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er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bao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ke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er</a:t>
            </a:r>
            <a:endParaRPr lang="en-US" altLang="zh-CN" dirty="0" smtClean="0"/>
          </a:p>
          <a:p>
            <a:r>
              <a:rPr lang="en-US" altLang="zh-CN" dirty="0" smtClean="0"/>
              <a:t>400 0$6a02$a</a:t>
            </a:r>
            <a:r>
              <a:rPr lang="zh-CN" altLang="en-US" dirty="0" smtClean="0"/>
              <a:t>华盛顿</a:t>
            </a:r>
            <a:r>
              <a:rPr lang="en-US" altLang="zh-CN" dirty="0" smtClean="0"/>
              <a:t>·</a:t>
            </a:r>
            <a:r>
              <a:rPr lang="zh-CN" altLang="en-US" dirty="0" smtClean="0"/>
              <a:t>欧文</a:t>
            </a:r>
            <a:r>
              <a:rPr lang="en-US" altLang="zh-CN" dirty="0" smtClean="0"/>
              <a:t>$c(Irving, Washington$f1783-1859)</a:t>
            </a:r>
          </a:p>
          <a:p>
            <a:r>
              <a:rPr lang="en-US" altLang="zh-CN" dirty="0" smtClean="0"/>
              <a:t>400 0$6a02$7ba$ahua </a:t>
            </a:r>
            <a:r>
              <a:rPr lang="en-US" altLang="zh-CN" dirty="0" err="1" smtClean="0"/>
              <a:t>sheng</a:t>
            </a:r>
            <a:r>
              <a:rPr lang="en-US" altLang="zh-CN" dirty="0" smtClean="0"/>
              <a:t> dun </a:t>
            </a:r>
            <a:r>
              <a:rPr lang="en-US" altLang="zh-CN" dirty="0" err="1" smtClean="0"/>
              <a:t>ou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wen</a:t>
            </a:r>
            <a:endParaRPr lang="en-US" altLang="zh-CN" dirty="0" smtClean="0"/>
          </a:p>
          <a:p>
            <a:r>
              <a:rPr lang="en-US" altLang="zh-CN" dirty="0" smtClean="0"/>
              <a:t>400 1$aIrving,$bWashington$f(1783-1859)</a:t>
            </a:r>
          </a:p>
          <a:p>
            <a:r>
              <a:rPr lang="en-US" altLang="zh-CN" dirty="0" smtClean="0"/>
              <a:t>801 0$aCN$b</a:t>
            </a:r>
            <a:r>
              <a:rPr lang="zh-CN" altLang="en-US" dirty="0" smtClean="0"/>
              <a:t>北图中编</a:t>
            </a:r>
            <a:r>
              <a:rPr lang="en-US" altLang="zh-CN" dirty="0" smtClean="0"/>
              <a:t>$c19971201</a:t>
            </a:r>
          </a:p>
          <a:p>
            <a:r>
              <a:rPr lang="en-US" altLang="zh-CN" dirty="0" smtClean="0"/>
              <a:t>810   $a</a:t>
            </a:r>
            <a:r>
              <a:rPr lang="zh-CN" altLang="en-US" dirty="0" smtClean="0"/>
              <a:t>中国大百科全书 外国文学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</a:t>
            </a:r>
            <a:r>
              <a:rPr lang="zh-CN" altLang="en-US" sz="2800" dirty="0" smtClean="0"/>
              <a:t>数据硬伤</a:t>
            </a:r>
            <a:endParaRPr lang="en-US" altLang="zh-CN" sz="2800" dirty="0" smtClean="0"/>
          </a:p>
          <a:p>
            <a:r>
              <a:rPr lang="zh-CN" altLang="en-US" sz="2800" dirty="0" smtClean="0"/>
              <a:t>二、题名选取问题</a:t>
            </a:r>
            <a:endParaRPr lang="en-US" altLang="zh-CN" sz="2800" dirty="0" smtClean="0"/>
          </a:p>
          <a:p>
            <a:r>
              <a:rPr lang="zh-CN" altLang="en-US" sz="2800" dirty="0" smtClean="0"/>
              <a:t>三、著录方式选取问题</a:t>
            </a:r>
            <a:endParaRPr lang="en-US" altLang="zh-CN" sz="2800" dirty="0" smtClean="0"/>
          </a:p>
          <a:p>
            <a:r>
              <a:rPr lang="zh-CN" altLang="en-US" sz="2800" dirty="0" smtClean="0"/>
              <a:t>四、内容主题的揭示</a:t>
            </a:r>
            <a:endParaRPr lang="en-US" altLang="zh-CN" sz="2800" dirty="0" smtClean="0"/>
          </a:p>
          <a:p>
            <a:r>
              <a:rPr lang="zh-CN" altLang="en-US" sz="2800" dirty="0" smtClean="0"/>
              <a:t>五、标准及规则的实施</a:t>
            </a:r>
            <a:endParaRPr lang="en-US" altLang="zh-CN" sz="2800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问题类型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zh-CN" altLang="en-US" sz="2800" dirty="0" smtClean="0"/>
              <a:t>     在整个编目流程中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从著录、标引到名称规范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每道工序都有可能出错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其中工作人员的工作作风、责任心、知识面，都对质量起着至关重要的作用</a:t>
            </a:r>
            <a:r>
              <a:rPr lang="en-US" sz="2800" dirty="0" smtClean="0"/>
              <a:t>, </a:t>
            </a:r>
            <a:r>
              <a:rPr lang="zh-CN" altLang="en-US" sz="2800" dirty="0" smtClean="0"/>
              <a:t>工作人员是否具有质量意识将决定着数据的质量。</a:t>
            </a:r>
            <a:endParaRPr lang="en-US" altLang="zh-CN" dirty="0" smtClean="0"/>
          </a:p>
          <a:p>
            <a:r>
              <a:rPr lang="zh-CN" altLang="en-US" dirty="0" smtClean="0"/>
              <a:t>错误总是难免的，但是将错误控制在最少是可以做到的。</a:t>
            </a:r>
          </a:p>
          <a:p>
            <a:r>
              <a:rPr lang="zh-CN" altLang="en-US" dirty="0" smtClean="0"/>
              <a:t>编目工作需要的知识是无穷尽的，多一份积累，就少一次失误。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      在联编中心成立</a:t>
            </a:r>
            <a:r>
              <a:rPr lang="en-US" altLang="zh-CN" dirty="0" smtClean="0"/>
              <a:t>20</a:t>
            </a:r>
            <a:r>
              <a:rPr lang="zh-CN" altLang="en-US" dirty="0" smtClean="0"/>
              <a:t>周年之际，让我们携起手共同为建设一个质量优、效率高的中心数据库而努力。</a:t>
            </a:r>
            <a:endParaRPr lang="en-US" altLang="zh-CN" dirty="0" smtClean="0"/>
          </a:p>
          <a:p>
            <a:endParaRPr lang="en-US" altLang="zh-CN" dirty="0" smtClean="0"/>
          </a:p>
          <a:p>
            <a:pPr algn="r">
              <a:buNone/>
            </a:pPr>
            <a:r>
              <a:rPr lang="en-US" altLang="zh-CN" dirty="0" smtClean="0"/>
              <a:t>2017.9.13</a:t>
            </a:r>
            <a:endParaRPr lang="zh-CN" altLang="en-US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结语：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48068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硬伤主要指客观描述的一些信息。包括数据中错字漏字，外文题名著录错误，字段、子字段、指示符错误，相关字段信息差异以及尺寸、页数，装帧，书号，标点符号等著录错误。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例如：</a:t>
            </a:r>
            <a:endParaRPr lang="en-US" altLang="zh-CN" dirty="0" smtClean="0"/>
          </a:p>
          <a:p>
            <a:r>
              <a:rPr lang="en-US" sz="2400" dirty="0" smtClean="0"/>
              <a:t>2001  $a</a:t>
            </a:r>
            <a:r>
              <a:rPr lang="zh-CN" altLang="en-US" sz="2400" dirty="0" smtClean="0"/>
              <a:t>中国农民专业合作社运行机制与社会效应研究</a:t>
            </a:r>
            <a:r>
              <a:rPr lang="en-US" sz="2400" dirty="0" smtClean="0">
                <a:solidFill>
                  <a:srgbClr val="00B050"/>
                </a:solidFill>
              </a:rPr>
              <a:t>$e</a:t>
            </a:r>
            <a:r>
              <a:rPr lang="zh-CN" altLang="en-US" sz="2400" dirty="0" smtClean="0">
                <a:solidFill>
                  <a:srgbClr val="00B050"/>
                </a:solidFill>
              </a:rPr>
              <a:t>百社千户调查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孔祥智，史冰清，钟真等著</a:t>
            </a:r>
          </a:p>
          <a:p>
            <a:r>
              <a:rPr lang="en-US" sz="2400" dirty="0" smtClean="0"/>
              <a:t>2001  $a</a:t>
            </a:r>
            <a:r>
              <a:rPr lang="zh-CN" altLang="en-US" sz="2400" dirty="0" smtClean="0"/>
              <a:t>中国农民专业合作社运行机制与社会效应研究</a:t>
            </a:r>
            <a:r>
              <a:rPr lang="en-US" sz="2400" dirty="0" smtClean="0">
                <a:solidFill>
                  <a:srgbClr val="FF0000"/>
                </a:solidFill>
              </a:rPr>
              <a:t>$e</a:t>
            </a:r>
            <a:r>
              <a:rPr lang="zh-CN" altLang="en-US" sz="2400" dirty="0" smtClean="0">
                <a:solidFill>
                  <a:srgbClr val="FF0000"/>
                </a:solidFill>
              </a:rPr>
              <a:t>百社千户口调查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孔祥智，史冰清，钟真等著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/>
              <a:t>猫咪</a:t>
            </a:r>
            <a:r>
              <a:rPr lang="zh-CN" altLang="en-US" sz="2400" dirty="0" smtClean="0">
                <a:solidFill>
                  <a:srgbClr val="00B050"/>
                </a:solidFill>
              </a:rPr>
              <a:t>与</a:t>
            </a:r>
            <a:r>
              <a:rPr lang="zh-CN" altLang="en-US" sz="2400" dirty="0" smtClean="0"/>
              <a:t>爷爷</a:t>
            </a:r>
            <a:r>
              <a:rPr lang="en-US" altLang="zh-CN" sz="2400" dirty="0" smtClean="0"/>
              <a:t>$$f(</a:t>
            </a:r>
            <a:r>
              <a:rPr lang="zh-CN" altLang="en-US" sz="2400" dirty="0" smtClean="0"/>
              <a:t>日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猫莳编绘</a:t>
            </a:r>
            <a:r>
              <a:rPr lang="en-US" altLang="zh-CN" sz="2400" dirty="0" smtClean="0"/>
              <a:t>$g</a:t>
            </a:r>
            <a:r>
              <a:rPr lang="zh-CN" altLang="en-US" sz="2400" dirty="0" smtClean="0"/>
              <a:t>漫友文化译</a:t>
            </a:r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/>
              <a:t>猫咪</a:t>
            </a:r>
            <a:r>
              <a:rPr lang="zh-CN" altLang="en-US" sz="2400" dirty="0" smtClean="0">
                <a:solidFill>
                  <a:srgbClr val="FF0000"/>
                </a:solidFill>
              </a:rPr>
              <a:t>和</a:t>
            </a:r>
            <a:r>
              <a:rPr lang="zh-CN" altLang="en-US" sz="2400" dirty="0" smtClean="0"/>
              <a:t>爷爷</a:t>
            </a:r>
            <a:r>
              <a:rPr lang="en-US" altLang="zh-CN" sz="2400" dirty="0" smtClean="0"/>
              <a:t>$$f(</a:t>
            </a:r>
            <a:r>
              <a:rPr lang="zh-CN" altLang="en-US" sz="2400" dirty="0" smtClean="0"/>
              <a:t>日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猫莳编绘</a:t>
            </a:r>
            <a:r>
              <a:rPr lang="en-US" altLang="zh-CN" sz="2400" dirty="0" smtClean="0"/>
              <a:t>$g</a:t>
            </a:r>
            <a:r>
              <a:rPr lang="zh-CN" altLang="en-US" sz="2400" dirty="0" smtClean="0"/>
              <a:t>漫友文化译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一、数据硬伤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2001  $a</a:t>
            </a:r>
            <a:r>
              <a:rPr lang="zh-CN" altLang="en-US" sz="2400" dirty="0" smtClean="0"/>
              <a:t>海洋战略与不列颠帝国的兴衰</a:t>
            </a:r>
            <a:r>
              <a:rPr lang="en-US" sz="2400" dirty="0" smtClean="0"/>
              <a:t>$b</a:t>
            </a:r>
            <a:r>
              <a:rPr lang="zh-CN" altLang="en-US" sz="2400" dirty="0" smtClean="0"/>
              <a:t>专著</a:t>
            </a:r>
            <a:r>
              <a:rPr lang="en-US" sz="2400" dirty="0" smtClean="0"/>
              <a:t>$</a:t>
            </a:r>
            <a:r>
              <a:rPr lang="en-US" sz="2400" dirty="0" err="1" smtClean="0"/>
              <a:t>dMaritime</a:t>
            </a:r>
            <a:r>
              <a:rPr lang="en-US" sz="2400" dirty="0" smtClean="0"/>
              <a:t> strategy and the rise and fall of the </a:t>
            </a:r>
            <a:r>
              <a:rPr lang="en-US" sz="2400" dirty="0" err="1" smtClean="0">
                <a:solidFill>
                  <a:srgbClr val="FF0000"/>
                </a:solidFill>
              </a:rPr>
              <a:t>b</a:t>
            </a:r>
            <a:r>
              <a:rPr lang="en-US" sz="2400" dirty="0" err="1" smtClean="0"/>
              <a:t>ritish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e</a:t>
            </a:r>
            <a:r>
              <a:rPr lang="en-US" sz="2400" dirty="0" err="1" smtClean="0"/>
              <a:t>mpire$f</a:t>
            </a:r>
            <a:r>
              <a:rPr lang="zh-CN" altLang="en-US" sz="2400" dirty="0" smtClean="0"/>
              <a:t>胡杰著</a:t>
            </a:r>
            <a:r>
              <a:rPr lang="en-US" sz="2400" dirty="0" smtClean="0"/>
              <a:t>$</a:t>
            </a:r>
            <a:r>
              <a:rPr lang="en-US" sz="2400" dirty="0" err="1" smtClean="0"/>
              <a:t>zeng</a:t>
            </a:r>
            <a:endParaRPr lang="en-US" sz="2400" dirty="0" smtClean="0"/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pl-PL" altLang="zh-CN" sz="2400" dirty="0" smtClean="0"/>
              <a:t>010</a:t>
            </a:r>
            <a:r>
              <a:rPr lang="en-US" altLang="zh-CN" sz="2400" dirty="0" smtClean="0"/>
              <a:t>  </a:t>
            </a:r>
            <a:r>
              <a:rPr lang="pl-PL" altLang="zh-CN" sz="2400" dirty="0" smtClean="0"/>
              <a:t>$a978-7-5359-6627-8$dCNY</a:t>
            </a:r>
            <a:r>
              <a:rPr lang="pl-PL" altLang="zh-CN" sz="2400" dirty="0" smtClean="0">
                <a:solidFill>
                  <a:srgbClr val="FF0000"/>
                </a:solidFill>
              </a:rPr>
              <a:t>48.00</a:t>
            </a:r>
            <a:endParaRPr lang="en-US" altLang="zh-CN" sz="2400" smtClean="0">
              <a:solidFill>
                <a:srgbClr val="FF0000"/>
              </a:solidFill>
            </a:endParaRPr>
          </a:p>
          <a:p>
            <a:endParaRPr lang="en-US" altLang="zh-CN" sz="2400" smtClean="0">
              <a:solidFill>
                <a:srgbClr val="FF0000"/>
              </a:solidFill>
            </a:endParaRPr>
          </a:p>
          <a:p>
            <a:r>
              <a:rPr lang="pl-PL" altLang="zh-CN" sz="2400" dirty="0" smtClean="0"/>
              <a:t>010</a:t>
            </a:r>
            <a:r>
              <a:rPr lang="en-US" altLang="zh-CN" sz="2400" dirty="0" smtClean="0"/>
              <a:t>  </a:t>
            </a:r>
            <a:r>
              <a:rPr lang="pl-PL" altLang="zh-CN" sz="2400" dirty="0" smtClean="0"/>
              <a:t>$a978-7-5359-6627-8$dCNY</a:t>
            </a:r>
            <a:r>
              <a:rPr lang="pl-PL" altLang="zh-CN" sz="2400" dirty="0" smtClean="0">
                <a:solidFill>
                  <a:srgbClr val="00B050"/>
                </a:solidFill>
              </a:rPr>
              <a:t>46.00</a:t>
            </a:r>
            <a:endParaRPr lang="zh-CN" altLang="en-US" sz="2400" dirty="0" smtClean="0">
              <a:solidFill>
                <a:srgbClr val="00B050"/>
              </a:solidFill>
            </a:endParaRPr>
          </a:p>
          <a:p>
            <a:r>
              <a:rPr lang="en-US" altLang="zh-CN" sz="2400" dirty="0"/>
              <a:t>310 </a:t>
            </a:r>
            <a:r>
              <a:rPr lang="en-US" altLang="zh-CN" sz="2400" dirty="0" smtClean="0"/>
              <a:t> $</a:t>
            </a:r>
            <a:r>
              <a:rPr lang="en-US" altLang="zh-CN" sz="2400" dirty="0"/>
              <a:t>a</a:t>
            </a:r>
            <a:r>
              <a:rPr lang="zh-CN" altLang="en-US" sz="2400" dirty="0"/>
              <a:t>封底价格：</a:t>
            </a:r>
            <a:r>
              <a:rPr lang="en-US" altLang="zh-CN" sz="2400" dirty="0" smtClean="0"/>
              <a:t>CNY48.00</a:t>
            </a:r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sz="2400" dirty="0" smtClean="0"/>
              <a:t>102  $aCN$b</a:t>
            </a:r>
            <a:r>
              <a:rPr lang="en-US" sz="2400" dirty="0" smtClean="0">
                <a:solidFill>
                  <a:srgbClr val="FF0000"/>
                </a:solidFill>
              </a:rPr>
              <a:t>51</a:t>
            </a:r>
            <a:r>
              <a:rPr lang="en-US" sz="2400" dirty="0" smtClean="0"/>
              <a:t>0000</a:t>
            </a:r>
          </a:p>
          <a:p>
            <a:r>
              <a:rPr lang="en-US" sz="2400" dirty="0" smtClean="0"/>
              <a:t>210  $a</a:t>
            </a:r>
            <a:r>
              <a:rPr lang="zh-CN" altLang="en-US" sz="2400" dirty="0" smtClean="0">
                <a:solidFill>
                  <a:srgbClr val="FF0000"/>
                </a:solidFill>
              </a:rPr>
              <a:t>北京</a:t>
            </a:r>
            <a:r>
              <a:rPr lang="en-US" sz="2400" dirty="0" smtClean="0"/>
              <a:t>$c</a:t>
            </a:r>
            <a:r>
              <a:rPr lang="zh-CN" altLang="en-US" sz="2400" dirty="0" smtClean="0"/>
              <a:t>西南财经大学出版社</a:t>
            </a:r>
            <a:r>
              <a:rPr lang="en-US" sz="2400" dirty="0" smtClean="0"/>
              <a:t>$d2017</a:t>
            </a:r>
          </a:p>
          <a:p>
            <a:endParaRPr lang="zh-CN" altLang="en-US" sz="2400" dirty="0" smtClean="0"/>
          </a:p>
          <a:p>
            <a:endParaRPr lang="zh-CN" altLang="en-US" sz="2400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一、数据硬伤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215  $a4</a:t>
            </a:r>
            <a:r>
              <a:rPr lang="zh-CN" altLang="en-US" sz="2400" dirty="0" smtClean="0"/>
              <a:t>册</a:t>
            </a:r>
            <a:r>
              <a:rPr lang="en-US" sz="2400" dirty="0" smtClean="0"/>
              <a:t>(21,1812)</a:t>
            </a:r>
            <a:r>
              <a:rPr lang="zh-CN" altLang="en-US" sz="2400" dirty="0" smtClean="0">
                <a:solidFill>
                  <a:srgbClr val="FF0000"/>
                </a:solidFill>
              </a:rPr>
              <a:t>页</a:t>
            </a:r>
          </a:p>
          <a:p>
            <a:r>
              <a:rPr lang="en-US" sz="2400" dirty="0" smtClean="0"/>
              <a:t>215  $a4</a:t>
            </a:r>
            <a:r>
              <a:rPr lang="zh-CN" altLang="en-US" sz="2400" dirty="0" smtClean="0"/>
              <a:t>册</a:t>
            </a:r>
            <a:r>
              <a:rPr lang="en-US" sz="2400" dirty="0" smtClean="0"/>
              <a:t>(21,1812</a:t>
            </a:r>
            <a:r>
              <a:rPr lang="zh-CN" altLang="en-US" sz="2400" dirty="0" smtClean="0">
                <a:solidFill>
                  <a:srgbClr val="00B050"/>
                </a:solidFill>
              </a:rPr>
              <a:t>页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sz="2400" dirty="0" smtClean="0"/>
          </a:p>
          <a:p>
            <a:r>
              <a:rPr lang="en-US" sz="2400" dirty="0" smtClean="0"/>
              <a:t>215  $a4</a:t>
            </a:r>
            <a:r>
              <a:rPr lang="zh-CN" altLang="en-US" sz="2400" dirty="0" smtClean="0"/>
              <a:t>册</a:t>
            </a:r>
            <a:endParaRPr lang="en-US" altLang="zh-CN" sz="2400" dirty="0" smtClean="0"/>
          </a:p>
          <a:p>
            <a:r>
              <a:rPr lang="en-US" altLang="zh-CN" sz="2400" dirty="0" smtClean="0"/>
              <a:t>215  </a:t>
            </a:r>
            <a:r>
              <a:rPr lang="en-US" sz="2400" dirty="0" smtClean="0"/>
              <a:t>$a4</a:t>
            </a:r>
            <a:r>
              <a:rPr lang="zh-CN" altLang="en-US" sz="2400" dirty="0"/>
              <a:t>册</a:t>
            </a:r>
            <a:r>
              <a:rPr lang="en-US" altLang="zh-CN" sz="2400" dirty="0"/>
              <a:t>(1262</a:t>
            </a:r>
            <a:r>
              <a:rPr lang="zh-CN" altLang="en-US" sz="2400" dirty="0"/>
              <a:t>页</a:t>
            </a:r>
            <a:r>
              <a:rPr lang="en-US" altLang="zh-CN" sz="2400" dirty="0"/>
              <a:t>)</a:t>
            </a:r>
            <a:endParaRPr lang="en-US" sz="2400" dirty="0" smtClean="0"/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sz="2400" dirty="0" smtClean="0"/>
              <a:t>6100 $a</a:t>
            </a:r>
            <a:r>
              <a:rPr lang="zh-CN" altLang="en-US" sz="2400" dirty="0" smtClean="0"/>
              <a:t>仁木富美子</a:t>
            </a:r>
            <a:r>
              <a:rPr lang="en-US" sz="2400" dirty="0" smtClean="0">
                <a:solidFill>
                  <a:srgbClr val="FF0000"/>
                </a:solidFill>
              </a:rPr>
              <a:t>$c</a:t>
            </a:r>
            <a:r>
              <a:rPr lang="en-US" sz="2400" dirty="0" smtClean="0"/>
              <a:t>(1926-2012)</a:t>
            </a:r>
          </a:p>
          <a:p>
            <a:pPr>
              <a:buNone/>
            </a:pPr>
            <a:r>
              <a:rPr lang="zh-CN" altLang="en-US" sz="2400" dirty="0" smtClean="0"/>
              <a:t>       （子字段错误）</a:t>
            </a:r>
          </a:p>
          <a:p>
            <a:pPr>
              <a:buNone/>
            </a:pPr>
            <a:r>
              <a:rPr lang="zh-CN" altLang="en-US" sz="2400" dirty="0" smtClean="0"/>
              <a:t>         减少硬伤是对编目员的初级也是基本要求，也是编目员认真严谨工作作风的体现。看似技术含量不高的录入，往往不被重视，确最能暴露我们数据质量的优劣。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一、数据硬伤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600" dirty="0" smtClean="0"/>
              <a:t>题名选取主要指正题名（共同题名，分册名，分册号），其他题名信息（副题名，其他说明题名的文字）的选取。</a:t>
            </a:r>
            <a:endParaRPr lang="en-US" altLang="zh-CN" sz="2600" dirty="0" smtClean="0"/>
          </a:p>
          <a:p>
            <a:r>
              <a:rPr lang="zh-CN" altLang="en-US" sz="2600" dirty="0" smtClean="0"/>
              <a:t>我国每年中文图书的出版数量最多，出版形式也相对比较复杂，尤其是图书的题名形式多种多样。如果在选取图书题名的问题上没有一个统一认识、统一标准，不但直接影响到图书内容的准确揭示，还会给用户查询带来不便，甚至误导读者。</a:t>
            </a:r>
            <a:r>
              <a:rPr lang="zh-CN" altLang="en-US" sz="2400" dirty="0" smtClean="0"/>
              <a:t>所以，加强对图书题名的正确识别和著录，统一认识、减少差异，尤为重要。</a:t>
            </a:r>
            <a:endParaRPr lang="en-US" altLang="zh-CN" sz="2600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二、题名选取问题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sz="2400" dirty="0" smtClean="0"/>
              <a:t>例如：</a:t>
            </a:r>
            <a:endParaRPr lang="en-US" sz="2400" dirty="0" smtClean="0"/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跟老男孩学</a:t>
            </a:r>
            <a:r>
              <a:rPr lang="en-US" sz="2400" dirty="0" smtClean="0"/>
              <a:t>Linux</a:t>
            </a:r>
            <a:r>
              <a:rPr lang="zh-CN" altLang="en-US" sz="2400" dirty="0" smtClean="0"/>
              <a:t>运维</a:t>
            </a:r>
            <a:r>
              <a:rPr lang="en-US" sz="2400" dirty="0" smtClean="0">
                <a:solidFill>
                  <a:srgbClr val="FF0000"/>
                </a:solidFill>
              </a:rPr>
              <a:t>$</a:t>
            </a:r>
            <a:r>
              <a:rPr lang="en-US" sz="2400" dirty="0" err="1" smtClean="0">
                <a:solidFill>
                  <a:srgbClr val="FF0000"/>
                </a:solidFill>
              </a:rPr>
              <a:t>e</a:t>
            </a:r>
            <a:r>
              <a:rPr lang="en-US" sz="2400" dirty="0" err="1" smtClean="0"/>
              <a:t>Shell</a:t>
            </a:r>
            <a:r>
              <a:rPr lang="zh-CN" altLang="en-US" sz="2400" dirty="0" smtClean="0"/>
              <a:t>编程实战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老男孩著</a:t>
            </a:r>
          </a:p>
          <a:p>
            <a:r>
              <a:rPr lang="en-US" sz="2400" dirty="0" smtClean="0"/>
              <a:t> 2001 $a</a:t>
            </a:r>
            <a:r>
              <a:rPr lang="zh-CN" altLang="en-US" sz="2400" dirty="0" smtClean="0"/>
              <a:t>跟老男孩学</a:t>
            </a:r>
            <a:r>
              <a:rPr lang="en-US" sz="2400" dirty="0" smtClean="0"/>
              <a:t>Linux</a:t>
            </a:r>
            <a:r>
              <a:rPr lang="zh-CN" altLang="en-US" sz="2400" dirty="0" smtClean="0"/>
              <a:t>运维</a:t>
            </a:r>
            <a:r>
              <a:rPr lang="en-US" sz="2400" dirty="0" smtClean="0">
                <a:solidFill>
                  <a:srgbClr val="FF0000"/>
                </a:solidFill>
              </a:rPr>
              <a:t>$</a:t>
            </a:r>
            <a:r>
              <a:rPr lang="en-US" sz="2400" dirty="0" err="1" smtClean="0">
                <a:solidFill>
                  <a:srgbClr val="FF0000"/>
                </a:solidFill>
              </a:rPr>
              <a:t>e</a:t>
            </a:r>
            <a:r>
              <a:rPr lang="en-US" sz="2400" dirty="0" err="1" smtClean="0"/>
              <a:t>Web</a:t>
            </a:r>
            <a:r>
              <a:rPr lang="zh-CN" altLang="en-US" sz="2400" dirty="0" smtClean="0"/>
              <a:t>集群实战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老男孩著</a:t>
            </a:r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国画名家精品课堂</a:t>
            </a:r>
            <a:r>
              <a:rPr lang="en-US" sz="2400" dirty="0" smtClean="0">
                <a:solidFill>
                  <a:srgbClr val="FF0000"/>
                </a:solidFill>
              </a:rPr>
              <a:t>$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zh-CN" altLang="en-US" sz="2400" dirty="0" smtClean="0"/>
              <a:t>欧锦钺画大写意鸡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欧锦钺著</a:t>
            </a:r>
          </a:p>
          <a:p>
            <a:r>
              <a:rPr lang="en-US" sz="2400" dirty="0" smtClean="0"/>
              <a:t>2001 $a</a:t>
            </a:r>
            <a:r>
              <a:rPr lang="zh-CN" altLang="en-US" sz="2400" dirty="0" smtClean="0"/>
              <a:t>国画名家精品课堂</a:t>
            </a:r>
            <a:r>
              <a:rPr lang="en-US" sz="2400" dirty="0" smtClean="0">
                <a:solidFill>
                  <a:srgbClr val="FF0000"/>
                </a:solidFill>
              </a:rPr>
              <a:t>$e</a:t>
            </a:r>
            <a:r>
              <a:rPr lang="zh-CN" altLang="en-US" sz="2400" dirty="0" smtClean="0"/>
              <a:t>欧锦钺画大写意鸡</a:t>
            </a:r>
            <a:r>
              <a:rPr lang="en-US" sz="2400" dirty="0" smtClean="0"/>
              <a:t>$f</a:t>
            </a:r>
            <a:r>
              <a:rPr lang="zh-CN" altLang="en-US" sz="2400" dirty="0" smtClean="0"/>
              <a:t>欧锦钺著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（目前数据库仅此一条）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二、题名选取问题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2001 $a</a:t>
            </a:r>
            <a:r>
              <a:rPr lang="zh-CN" altLang="en-US" sz="2400" dirty="0" smtClean="0"/>
              <a:t>中国古典擂台搏击术</a:t>
            </a:r>
            <a:r>
              <a:rPr lang="en-US" altLang="zh-CN" sz="2400" dirty="0" smtClean="0">
                <a:solidFill>
                  <a:srgbClr val="00B050"/>
                </a:solidFill>
              </a:rPr>
              <a:t>——</a:t>
            </a:r>
            <a:r>
              <a:rPr lang="zh-CN" altLang="en-US" sz="2400" dirty="0" smtClean="0"/>
              <a:t>少摩拳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李晓航著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/>
              <a:t>中国古典擂台搏击术</a:t>
            </a:r>
            <a:r>
              <a:rPr lang="en-US" altLang="zh-CN" sz="2400" dirty="0" smtClean="0">
                <a:solidFill>
                  <a:srgbClr val="FF0000"/>
                </a:solidFill>
              </a:rPr>
              <a:t>$e</a:t>
            </a:r>
            <a:r>
              <a:rPr lang="zh-CN" altLang="en-US" sz="2400" dirty="0" smtClean="0"/>
              <a:t>少摩拳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李晓航著</a:t>
            </a:r>
          </a:p>
          <a:p>
            <a:pPr>
              <a:buNone/>
            </a:pPr>
            <a:r>
              <a:rPr lang="zh-CN" altLang="en-US" sz="2000" dirty="0" smtClean="0"/>
              <a:t>       </a:t>
            </a:r>
            <a:r>
              <a:rPr lang="zh-CN" altLang="en-US" sz="2400" dirty="0" smtClean="0"/>
              <a:t>（正题名表达不完整）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******</a:t>
            </a:r>
            <a:endParaRPr lang="en-US" altLang="zh-CN" sz="24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00B050"/>
                </a:solidFill>
              </a:rPr>
              <a:t>国画初学技法</a:t>
            </a:r>
            <a:r>
              <a:rPr lang="en-US" altLang="zh-CN" sz="2400" dirty="0" smtClean="0">
                <a:solidFill>
                  <a:srgbClr val="00B050"/>
                </a:solidFill>
              </a:rPr>
              <a:t>$</a:t>
            </a:r>
            <a:r>
              <a:rPr lang="en-US" altLang="zh-CN" sz="2400" dirty="0" err="1" smtClean="0">
                <a:solidFill>
                  <a:srgbClr val="00B050"/>
                </a:solidFill>
              </a:rPr>
              <a:t>i</a:t>
            </a:r>
            <a:r>
              <a:rPr lang="zh-CN" altLang="en-US" sz="2400" dirty="0" smtClean="0">
                <a:solidFill>
                  <a:srgbClr val="00B050"/>
                </a:solidFill>
              </a:rPr>
              <a:t>四季名花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杨红红绘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000" dirty="0" smtClean="0"/>
              <a:t>       （七彩牡丹、鲜果时蔬、木本花卉、梅兰竹菊</a:t>
            </a:r>
            <a:r>
              <a:rPr lang="en-US" altLang="zh-CN" sz="2000" dirty="0" smtClean="0"/>
              <a:t>…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r>
              <a:rPr lang="en-US" altLang="zh-CN" sz="2400" dirty="0" smtClean="0"/>
              <a:t>2001 $a</a:t>
            </a:r>
            <a:r>
              <a:rPr lang="zh-CN" altLang="en-US" sz="2400" dirty="0" smtClean="0">
                <a:solidFill>
                  <a:srgbClr val="FF0000"/>
                </a:solidFill>
              </a:rPr>
              <a:t>四季名花</a:t>
            </a:r>
            <a:r>
              <a:rPr lang="en-US" altLang="zh-CN" sz="2400" dirty="0" smtClean="0"/>
              <a:t>$f</a:t>
            </a:r>
            <a:r>
              <a:rPr lang="zh-CN" altLang="en-US" sz="2400" dirty="0" smtClean="0"/>
              <a:t>杨红红绘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 （正题名揭示图书实质内容、构成题名的核心主干部分）</a:t>
            </a:r>
            <a:endParaRPr lang="en-US" altLang="zh-CN" sz="2400" dirty="0" smtClean="0"/>
          </a:p>
          <a:p>
            <a:pPr>
              <a:buNone/>
            </a:pPr>
            <a:endParaRPr lang="zh-CN" altLang="en-US" sz="2800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3600" dirty="0" smtClean="0"/>
              <a:t>二、题名选取问题</a:t>
            </a:r>
            <a:endParaRPr lang="zh-CN" alt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3120</TotalTime>
  <Words>2611</Words>
  <Application>Microsoft Office PowerPoint</Application>
  <PresentationFormat>全屏显示(4:3)</PresentationFormat>
  <Paragraphs>237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聚合</vt:lpstr>
      <vt:lpstr>数据质量分析报告</vt:lpstr>
      <vt:lpstr>幻灯片 2</vt:lpstr>
      <vt:lpstr>问题类型</vt:lpstr>
      <vt:lpstr>一、数据硬伤</vt:lpstr>
      <vt:lpstr>一、数据硬伤</vt:lpstr>
      <vt:lpstr>一、数据硬伤</vt:lpstr>
      <vt:lpstr>二、题名选取问题</vt:lpstr>
      <vt:lpstr>二、题名选取问题</vt:lpstr>
      <vt:lpstr>二、题名选取问题</vt:lpstr>
      <vt:lpstr>二、题名选取问题</vt:lpstr>
      <vt:lpstr>幻灯片 11</vt:lpstr>
      <vt:lpstr>幻灯片 12</vt:lpstr>
      <vt:lpstr>三、著录方式选取问题</vt:lpstr>
      <vt:lpstr>三、著录方式选取问题</vt:lpstr>
      <vt:lpstr>幻灯片 15</vt:lpstr>
      <vt:lpstr>三、著录方式选取问题</vt:lpstr>
      <vt:lpstr>四、内容主题的揭示</vt:lpstr>
      <vt:lpstr>四、内容主题的揭示</vt:lpstr>
      <vt:lpstr>四、内容主题的揭示</vt:lpstr>
      <vt:lpstr>四、内容主题的揭示</vt:lpstr>
      <vt:lpstr>四、内容主题的揭示</vt:lpstr>
      <vt:lpstr>五、标准及规则的实施</vt:lpstr>
      <vt:lpstr>幻灯片 23</vt:lpstr>
      <vt:lpstr>五、标准及规则的实施</vt:lpstr>
      <vt:lpstr>五、标准及规则的实施</vt:lpstr>
      <vt:lpstr>幻灯片 26</vt:lpstr>
      <vt:lpstr>五、标准及规则的实施</vt:lpstr>
      <vt:lpstr>五、标准及规则的实施</vt:lpstr>
      <vt:lpstr>幻灯片 29</vt:lpstr>
      <vt:lpstr>结语：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115</cp:revision>
  <dcterms:created xsi:type="dcterms:W3CDTF">2017-08-30T14:54:58Z</dcterms:created>
  <dcterms:modified xsi:type="dcterms:W3CDTF">2017-09-13T00:09:21Z</dcterms:modified>
</cp:coreProperties>
</file>